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5" r:id="rId3"/>
    <p:sldId id="257" r:id="rId4"/>
    <p:sldId id="259" r:id="rId5"/>
    <p:sldId id="267" r:id="rId6"/>
    <p:sldId id="266" r:id="rId7"/>
    <p:sldId id="271" r:id="rId8"/>
    <p:sldId id="272" r:id="rId9"/>
    <p:sldId id="273" r:id="rId10"/>
    <p:sldId id="318" r:id="rId11"/>
    <p:sldId id="312" r:id="rId12"/>
    <p:sldId id="314" r:id="rId13"/>
    <p:sldId id="315" r:id="rId14"/>
    <p:sldId id="305" r:id="rId15"/>
    <p:sldId id="313" r:id="rId16"/>
    <p:sldId id="303" r:id="rId17"/>
    <p:sldId id="316" r:id="rId18"/>
    <p:sldId id="275" r:id="rId19"/>
    <p:sldId id="280" r:id="rId20"/>
    <p:sldId id="277" r:id="rId2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84848" autoAdjust="0"/>
  </p:normalViewPr>
  <p:slideViewPr>
    <p:cSldViewPr>
      <p:cViewPr>
        <p:scale>
          <a:sx n="100" d="100"/>
          <a:sy n="100" d="100"/>
        </p:scale>
        <p:origin x="-194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2603" cy="465615"/>
          </a:xfrm>
          <a:prstGeom prst="rect">
            <a:avLst/>
          </a:prstGeom>
        </p:spPr>
        <p:txBody>
          <a:bodyPr vert="horz" lIns="91541" tIns="45770" rIns="91541" bIns="45770" rtlCol="0"/>
          <a:lstStyle>
            <a:lvl1pPr algn="l">
              <a:defRPr sz="1200"/>
            </a:lvl1pPr>
          </a:lstStyle>
          <a:p>
            <a:endParaRPr lang="en-US"/>
          </a:p>
        </p:txBody>
      </p:sp>
      <p:sp>
        <p:nvSpPr>
          <p:cNvPr id="3" name="Date Placeholder 2"/>
          <p:cNvSpPr>
            <a:spLocks noGrp="1"/>
          </p:cNvSpPr>
          <p:nvPr>
            <p:ph type="dt" sz="quarter" idx="1"/>
          </p:nvPr>
        </p:nvSpPr>
        <p:spPr>
          <a:xfrm>
            <a:off x="3975733" y="0"/>
            <a:ext cx="3042603" cy="465615"/>
          </a:xfrm>
          <a:prstGeom prst="rect">
            <a:avLst/>
          </a:prstGeom>
        </p:spPr>
        <p:txBody>
          <a:bodyPr vert="horz" lIns="91541" tIns="45770" rIns="91541" bIns="45770" rtlCol="0"/>
          <a:lstStyle>
            <a:lvl1pPr algn="r">
              <a:defRPr sz="1200"/>
            </a:lvl1pPr>
          </a:lstStyle>
          <a:p>
            <a:fld id="{D50B4F75-6216-4B25-A91D-97272974109C}" type="datetimeFigureOut">
              <a:rPr lang="en-US" smtClean="0"/>
              <a:t>1/8/2020</a:t>
            </a:fld>
            <a:endParaRPr lang="en-US"/>
          </a:p>
        </p:txBody>
      </p:sp>
      <p:sp>
        <p:nvSpPr>
          <p:cNvPr id="4" name="Footer Placeholder 3"/>
          <p:cNvSpPr>
            <a:spLocks noGrp="1"/>
          </p:cNvSpPr>
          <p:nvPr>
            <p:ph type="ftr" sz="quarter" idx="2"/>
          </p:nvPr>
        </p:nvSpPr>
        <p:spPr>
          <a:xfrm>
            <a:off x="1" y="8838722"/>
            <a:ext cx="3042603" cy="465615"/>
          </a:xfrm>
          <a:prstGeom prst="rect">
            <a:avLst/>
          </a:prstGeom>
        </p:spPr>
        <p:txBody>
          <a:bodyPr vert="horz" lIns="91541" tIns="45770" rIns="91541" bIns="45770" rtlCol="0" anchor="b"/>
          <a:lstStyle>
            <a:lvl1pPr algn="l">
              <a:defRPr sz="1200"/>
            </a:lvl1pPr>
          </a:lstStyle>
          <a:p>
            <a:endParaRPr lang="en-US"/>
          </a:p>
        </p:txBody>
      </p:sp>
      <p:sp>
        <p:nvSpPr>
          <p:cNvPr id="5" name="Slide Number Placeholder 4"/>
          <p:cNvSpPr>
            <a:spLocks noGrp="1"/>
          </p:cNvSpPr>
          <p:nvPr>
            <p:ph type="sldNum" sz="quarter" idx="3"/>
          </p:nvPr>
        </p:nvSpPr>
        <p:spPr>
          <a:xfrm>
            <a:off x="3975733" y="8838722"/>
            <a:ext cx="3042603" cy="465615"/>
          </a:xfrm>
          <a:prstGeom prst="rect">
            <a:avLst/>
          </a:prstGeom>
        </p:spPr>
        <p:txBody>
          <a:bodyPr vert="horz" lIns="91541" tIns="45770" rIns="91541" bIns="45770" rtlCol="0" anchor="b"/>
          <a:lstStyle>
            <a:lvl1pPr algn="r">
              <a:defRPr sz="1200"/>
            </a:lvl1pPr>
          </a:lstStyle>
          <a:p>
            <a:fld id="{1B45D168-C2A5-486D-B236-7CFBC76A91D2}" type="slidenum">
              <a:rPr lang="en-US" smtClean="0"/>
              <a:t>‹#›</a:t>
            </a:fld>
            <a:endParaRPr lang="en-US"/>
          </a:p>
        </p:txBody>
      </p:sp>
    </p:spTree>
    <p:extLst>
      <p:ext uri="{BB962C8B-B14F-4D97-AF65-F5344CB8AC3E}">
        <p14:creationId xmlns:p14="http://schemas.microsoft.com/office/powerpoint/2010/main" val="2928140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9" tIns="46640" rIns="93279" bIns="46640"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79" tIns="46640" rIns="93279" bIns="46640" rtlCol="0"/>
          <a:lstStyle>
            <a:lvl1pPr algn="r">
              <a:defRPr sz="1200"/>
            </a:lvl1pPr>
          </a:lstStyle>
          <a:p>
            <a:fld id="{2271FD03-E7FC-4934-92A4-3DEA430A5976}" type="datetimeFigureOut">
              <a:rPr lang="en-US" smtClean="0"/>
              <a:t>1/8/2020</a:t>
            </a:fld>
            <a:endParaRPr lang="en-US"/>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279" tIns="46640" rIns="93279" bIns="46640"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9" tIns="46640" rIns="93279" bIns="466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79" tIns="46640" rIns="93279" bIns="46640"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9" tIns="46640" rIns="93279" bIns="46640" rtlCol="0" anchor="b"/>
          <a:lstStyle>
            <a:lvl1pPr algn="r">
              <a:defRPr sz="1200"/>
            </a:lvl1pPr>
          </a:lstStyle>
          <a:p>
            <a:fld id="{AC40CDB8-29A8-48CB-BBF9-327AF0838A49}" type="slidenum">
              <a:rPr lang="en-US" smtClean="0"/>
              <a:t>‹#›</a:t>
            </a:fld>
            <a:endParaRPr lang="en-US"/>
          </a:p>
        </p:txBody>
      </p:sp>
    </p:spTree>
    <p:extLst>
      <p:ext uri="{BB962C8B-B14F-4D97-AF65-F5344CB8AC3E}">
        <p14:creationId xmlns:p14="http://schemas.microsoft.com/office/powerpoint/2010/main" val="3931102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t>
            </a:r>
            <a:br>
              <a:rPr lang="en-US" dirty="0" smtClean="0"/>
            </a:br>
            <a:r>
              <a:rPr lang="en-US" dirty="0" smtClean="0"/>
              <a:t>What brings you here today??</a:t>
            </a:r>
          </a:p>
          <a:p>
            <a:endParaRPr lang="en-US" dirty="0" smtClean="0"/>
          </a:p>
          <a:p>
            <a:r>
              <a:rPr lang="en-US" dirty="0" smtClean="0"/>
              <a:t>More money to make your life and the lives of your family better, easier, more fun, richer, less stressful….to buy a house, to take an amazing vacation…</a:t>
            </a:r>
          </a:p>
          <a:p>
            <a:r>
              <a:rPr lang="en-US" dirty="0" smtClean="0"/>
              <a:t>What if I gave you a million dollars today, what would you do with it…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Ask a few customers to answer</a:t>
            </a:r>
            <a:r>
              <a:rPr lang="en-US" dirty="0" smtClean="0"/>
              <a:t> </a:t>
            </a:r>
            <a:r>
              <a:rPr lang="en-US" sz="1200" i="1" dirty="0" smtClean="0">
                <a:solidFill>
                  <a:srgbClr val="FF0000"/>
                </a:solidFill>
              </a:rPr>
              <a:t>(Idea is that an educated (college) person will make a million more in their life time over high school… this is also the “close” for the end and our hook)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C40CDB8-29A8-48CB-BBF9-327AF0838A49}" type="slidenum">
              <a:rPr lang="en-US" smtClean="0"/>
              <a:t>1</a:t>
            </a:fld>
            <a:endParaRPr lang="en-US"/>
          </a:p>
        </p:txBody>
      </p:sp>
    </p:spTree>
    <p:extLst>
      <p:ext uri="{BB962C8B-B14F-4D97-AF65-F5344CB8AC3E}">
        <p14:creationId xmlns:p14="http://schemas.microsoft.com/office/powerpoint/2010/main" val="284296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0CDB8-29A8-48CB-BBF9-327AF0838A49}" type="slidenum">
              <a:rPr lang="en-US" smtClean="0"/>
              <a:t>10</a:t>
            </a:fld>
            <a:endParaRPr lang="en-US"/>
          </a:p>
        </p:txBody>
      </p:sp>
    </p:spTree>
    <p:extLst>
      <p:ext uri="{BB962C8B-B14F-4D97-AF65-F5344CB8AC3E}">
        <p14:creationId xmlns:p14="http://schemas.microsoft.com/office/powerpoint/2010/main" val="1503402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0CDB8-29A8-48CB-BBF9-327AF0838A49}" type="slidenum">
              <a:rPr lang="en-US" smtClean="0"/>
              <a:t>11</a:t>
            </a:fld>
            <a:endParaRPr lang="en-US"/>
          </a:p>
        </p:txBody>
      </p:sp>
    </p:spTree>
    <p:extLst>
      <p:ext uri="{BB962C8B-B14F-4D97-AF65-F5344CB8AC3E}">
        <p14:creationId xmlns:p14="http://schemas.microsoft.com/office/powerpoint/2010/main" val="1503402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40CDB8-29A8-48CB-BBF9-327AF0838A49}" type="slidenum">
              <a:rPr lang="en-US" smtClean="0"/>
              <a:t>12</a:t>
            </a:fld>
            <a:endParaRPr lang="en-US"/>
          </a:p>
        </p:txBody>
      </p:sp>
    </p:spTree>
    <p:extLst>
      <p:ext uri="{BB962C8B-B14F-4D97-AF65-F5344CB8AC3E}">
        <p14:creationId xmlns:p14="http://schemas.microsoft.com/office/powerpoint/2010/main" val="944881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F0"/>
                </a:solidFill>
                <a:latin typeface="Arial" panose="020B0604020202020204" pitchFamily="34" charset="0"/>
                <a:cs typeface="Arial" panose="020B0604020202020204" pitchFamily="34" charset="0"/>
              </a:rPr>
              <a:t>They are provided only after we determine there are no other resources or options available.</a:t>
            </a:r>
          </a:p>
          <a:p>
            <a:endParaRPr lang="en-US" dirty="0"/>
          </a:p>
        </p:txBody>
      </p:sp>
      <p:sp>
        <p:nvSpPr>
          <p:cNvPr id="4" name="Slide Number Placeholder 3"/>
          <p:cNvSpPr>
            <a:spLocks noGrp="1"/>
          </p:cNvSpPr>
          <p:nvPr>
            <p:ph type="sldNum" sz="quarter" idx="10"/>
          </p:nvPr>
        </p:nvSpPr>
        <p:spPr/>
        <p:txBody>
          <a:bodyPr/>
          <a:lstStyle/>
          <a:p>
            <a:fld id="{AC40CDB8-29A8-48CB-BBF9-327AF0838A49}" type="slidenum">
              <a:rPr lang="en-US" smtClean="0"/>
              <a:t>13</a:t>
            </a:fld>
            <a:endParaRPr lang="en-US"/>
          </a:p>
        </p:txBody>
      </p:sp>
    </p:spTree>
    <p:extLst>
      <p:ext uri="{BB962C8B-B14F-4D97-AF65-F5344CB8AC3E}">
        <p14:creationId xmlns:p14="http://schemas.microsoft.com/office/powerpoint/2010/main" val="944881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40CDB8-29A8-48CB-BBF9-327AF0838A49}" type="slidenum">
              <a:rPr lang="en-US" smtClean="0"/>
              <a:t>14</a:t>
            </a:fld>
            <a:endParaRPr lang="en-US"/>
          </a:p>
        </p:txBody>
      </p:sp>
    </p:spTree>
    <p:extLst>
      <p:ext uri="{BB962C8B-B14F-4D97-AF65-F5344CB8AC3E}">
        <p14:creationId xmlns:p14="http://schemas.microsoft.com/office/powerpoint/2010/main" val="944881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40CDB8-29A8-48CB-BBF9-327AF0838A49}" type="slidenum">
              <a:rPr lang="en-US" smtClean="0"/>
              <a:t>15</a:t>
            </a:fld>
            <a:endParaRPr lang="en-US"/>
          </a:p>
        </p:txBody>
      </p:sp>
    </p:spTree>
    <p:extLst>
      <p:ext uri="{BB962C8B-B14F-4D97-AF65-F5344CB8AC3E}">
        <p14:creationId xmlns:p14="http://schemas.microsoft.com/office/powerpoint/2010/main" val="944881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0CDB8-29A8-48CB-BBF9-327AF0838A49}" type="slidenum">
              <a:rPr lang="en-US" smtClean="0"/>
              <a:t>16</a:t>
            </a:fld>
            <a:endParaRPr lang="en-US"/>
          </a:p>
        </p:txBody>
      </p:sp>
    </p:spTree>
    <p:extLst>
      <p:ext uri="{BB962C8B-B14F-4D97-AF65-F5344CB8AC3E}">
        <p14:creationId xmlns:p14="http://schemas.microsoft.com/office/powerpoint/2010/main" val="94488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Follow up Services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Mandatory Follow up Services will be provided to all WIOA participants for up to 12 months after case closure. If employment is disrupted within the 12 month follow up period, CareerSource Broward will assist in getting you back to work.</a:t>
            </a:r>
          </a:p>
          <a:p>
            <a:endParaRPr lang="en-US" dirty="0"/>
          </a:p>
        </p:txBody>
      </p:sp>
      <p:sp>
        <p:nvSpPr>
          <p:cNvPr id="4" name="Slide Number Placeholder 3"/>
          <p:cNvSpPr>
            <a:spLocks noGrp="1"/>
          </p:cNvSpPr>
          <p:nvPr>
            <p:ph type="sldNum" sz="quarter" idx="10"/>
          </p:nvPr>
        </p:nvSpPr>
        <p:spPr/>
        <p:txBody>
          <a:bodyPr/>
          <a:lstStyle/>
          <a:p>
            <a:fld id="{AC40CDB8-29A8-48CB-BBF9-327AF0838A49}" type="slidenum">
              <a:rPr lang="en-US" smtClean="0"/>
              <a:t>17</a:t>
            </a:fld>
            <a:endParaRPr lang="en-US"/>
          </a:p>
        </p:txBody>
      </p:sp>
    </p:spTree>
    <p:extLst>
      <p:ext uri="{BB962C8B-B14F-4D97-AF65-F5344CB8AC3E}">
        <p14:creationId xmlns:p14="http://schemas.microsoft.com/office/powerpoint/2010/main" val="944881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AC40CDB8-29A8-48CB-BBF9-327AF0838A49}" type="slidenum">
              <a:rPr lang="en-US" smtClean="0"/>
              <a:t>18</a:t>
            </a:fld>
            <a:endParaRPr lang="en-US"/>
          </a:p>
        </p:txBody>
      </p:sp>
    </p:spTree>
    <p:extLst>
      <p:ext uri="{BB962C8B-B14F-4D97-AF65-F5344CB8AC3E}">
        <p14:creationId xmlns:p14="http://schemas.microsoft.com/office/powerpoint/2010/main" val="2579283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endParaRPr lang="en-US" dirty="0"/>
          </a:p>
        </p:txBody>
      </p:sp>
      <p:sp>
        <p:nvSpPr>
          <p:cNvPr id="4" name="Slide Number Placeholder 3"/>
          <p:cNvSpPr>
            <a:spLocks noGrp="1"/>
          </p:cNvSpPr>
          <p:nvPr>
            <p:ph type="sldNum" sz="quarter" idx="10"/>
          </p:nvPr>
        </p:nvSpPr>
        <p:spPr/>
        <p:txBody>
          <a:bodyPr/>
          <a:lstStyle/>
          <a:p>
            <a:fld id="{AC40CDB8-29A8-48CB-BBF9-327AF0838A49}" type="slidenum">
              <a:rPr lang="en-US" smtClean="0"/>
              <a:t>19</a:t>
            </a:fld>
            <a:endParaRPr lang="en-US"/>
          </a:p>
        </p:txBody>
      </p:sp>
    </p:spTree>
    <p:extLst>
      <p:ext uri="{BB962C8B-B14F-4D97-AF65-F5344CB8AC3E}">
        <p14:creationId xmlns:p14="http://schemas.microsoft.com/office/powerpoint/2010/main" val="61637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July 2014, the US Congress enacted the Workforce Innovation and Opportunity Act of 2014 (WIOA).  This replaced the Workforce Investment Act (WIA) of 1998.  CSBD began implementation as required on July 1, 2015. </a:t>
            </a:r>
          </a:p>
        </p:txBody>
      </p:sp>
      <p:sp>
        <p:nvSpPr>
          <p:cNvPr id="4" name="Slide Number Placeholder 3"/>
          <p:cNvSpPr>
            <a:spLocks noGrp="1"/>
          </p:cNvSpPr>
          <p:nvPr>
            <p:ph type="sldNum" sz="quarter" idx="10"/>
          </p:nvPr>
        </p:nvSpPr>
        <p:spPr/>
        <p:txBody>
          <a:bodyPr/>
          <a:lstStyle/>
          <a:p>
            <a:fld id="{AC40CDB8-29A8-48CB-BBF9-327AF0838A49}" type="slidenum">
              <a:rPr lang="en-US" smtClean="0"/>
              <a:t>2</a:t>
            </a:fld>
            <a:endParaRPr lang="en-US"/>
          </a:p>
        </p:txBody>
      </p:sp>
    </p:spTree>
    <p:extLst>
      <p:ext uri="{BB962C8B-B14F-4D97-AF65-F5344CB8AC3E}">
        <p14:creationId xmlns:p14="http://schemas.microsoft.com/office/powerpoint/2010/main" val="798584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t>
            </a:r>
            <a:r>
              <a:rPr lang="en-US" sz="2000" dirty="0" smtClean="0">
                <a:solidFill>
                  <a:srgbClr val="00B0F0"/>
                </a:solidFill>
              </a:rPr>
              <a:t>reference what customers mentioned at the start of the orientation) </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AC40CDB8-29A8-48CB-BBF9-327AF0838A49}" type="slidenum">
              <a:rPr lang="en-US" smtClean="0"/>
              <a:t>20</a:t>
            </a:fld>
            <a:endParaRPr lang="en-US"/>
          </a:p>
        </p:txBody>
      </p:sp>
    </p:spTree>
    <p:extLst>
      <p:ext uri="{BB962C8B-B14F-4D97-AF65-F5344CB8AC3E}">
        <p14:creationId xmlns:p14="http://schemas.microsoft.com/office/powerpoint/2010/main" val="4145687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endParaRPr lang="en-US" dirty="0"/>
          </a:p>
        </p:txBody>
      </p:sp>
      <p:sp>
        <p:nvSpPr>
          <p:cNvPr id="4" name="Slide Number Placeholder 3"/>
          <p:cNvSpPr>
            <a:spLocks noGrp="1"/>
          </p:cNvSpPr>
          <p:nvPr>
            <p:ph type="sldNum" sz="quarter" idx="10"/>
          </p:nvPr>
        </p:nvSpPr>
        <p:spPr/>
        <p:txBody>
          <a:bodyPr/>
          <a:lstStyle/>
          <a:p>
            <a:fld id="{AC40CDB8-29A8-48CB-BBF9-327AF0838A49}" type="slidenum">
              <a:rPr lang="en-US" smtClean="0"/>
              <a:t>3</a:t>
            </a:fld>
            <a:endParaRPr lang="en-US"/>
          </a:p>
        </p:txBody>
      </p:sp>
    </p:spTree>
    <p:extLst>
      <p:ext uri="{BB962C8B-B14F-4D97-AF65-F5344CB8AC3E}">
        <p14:creationId xmlns:p14="http://schemas.microsoft.com/office/powerpoint/2010/main" val="616378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what you can find in EF.. LMI</a:t>
            </a:r>
          </a:p>
          <a:p>
            <a:pPr lvl="1">
              <a:buFont typeface="Courier New" panose="02070309020205020404" pitchFamily="49" charset="0"/>
              <a:buChar char="o"/>
              <a:defRPr/>
            </a:pPr>
            <a:r>
              <a:rPr lang="en-US" sz="2000" dirty="0" smtClean="0">
                <a:latin typeface="Arial" panose="020B0604020202020204" pitchFamily="34" charset="0"/>
                <a:cs typeface="Arial" panose="020B0604020202020204" pitchFamily="34" charset="0"/>
              </a:rPr>
              <a:t>Adult basic education and post-secondary education</a:t>
            </a:r>
          </a:p>
          <a:p>
            <a:pPr lvl="1">
              <a:buFont typeface="Courier New" panose="02070309020205020404" pitchFamily="49" charset="0"/>
              <a:buChar char="o"/>
              <a:defRPr/>
            </a:pPr>
            <a:r>
              <a:rPr lang="en-US" sz="2000" dirty="0" smtClean="0">
                <a:latin typeface="Arial" panose="020B0604020202020204" pitchFamily="34" charset="0"/>
                <a:cs typeface="Arial" panose="020B0604020202020204" pitchFamily="34" charset="0"/>
              </a:rPr>
              <a:t>Vocational Rehabilitation assistance and accessibility</a:t>
            </a:r>
          </a:p>
          <a:p>
            <a:pPr lvl="1">
              <a:buFont typeface="Courier New" panose="02070309020205020404" pitchFamily="49" charset="0"/>
              <a:buChar char="o"/>
              <a:defRPr/>
            </a:pPr>
            <a:r>
              <a:rPr lang="en-US" sz="2000" dirty="0" smtClean="0">
                <a:latin typeface="Arial" panose="020B0604020202020204" pitchFamily="34" charset="0"/>
                <a:cs typeface="Arial" panose="020B0604020202020204" pitchFamily="34" charset="0"/>
              </a:rPr>
              <a:t>Welfare Transition Programs (in our centers)</a:t>
            </a:r>
          </a:p>
          <a:p>
            <a:pPr lvl="1">
              <a:buFont typeface="Courier New" panose="02070309020205020404" pitchFamily="49" charset="0"/>
              <a:buChar char="o"/>
              <a:defRPr/>
            </a:pPr>
            <a:r>
              <a:rPr lang="en-US" sz="2000" dirty="0" smtClean="0">
                <a:latin typeface="Arial" panose="020B0604020202020204" pitchFamily="34" charset="0"/>
                <a:cs typeface="Arial" panose="020B0604020202020204" pitchFamily="34" charset="0"/>
              </a:rPr>
              <a:t>Housing assistance</a:t>
            </a:r>
          </a:p>
          <a:p>
            <a:pPr lvl="1">
              <a:buFont typeface="Courier New" panose="02070309020205020404" pitchFamily="49" charset="0"/>
              <a:buChar char="o"/>
              <a:defRPr/>
            </a:pPr>
            <a:r>
              <a:rPr lang="en-US" sz="2000" dirty="0" smtClean="0">
                <a:latin typeface="Arial" panose="020B0604020202020204" pitchFamily="34" charset="0"/>
                <a:cs typeface="Arial" panose="020B0604020202020204" pitchFamily="34" charset="0"/>
              </a:rPr>
              <a:t>Veterans services</a:t>
            </a:r>
          </a:p>
          <a:p>
            <a:pPr lvl="1">
              <a:buFont typeface="Courier New" panose="02070309020205020404" pitchFamily="49" charset="0"/>
              <a:buChar char="o"/>
              <a:defRPr/>
            </a:pPr>
            <a:r>
              <a:rPr lang="en-US" sz="2000" dirty="0" smtClean="0">
                <a:latin typeface="Arial" panose="020B0604020202020204" pitchFamily="34" charset="0"/>
                <a:cs typeface="Arial" panose="020B0604020202020204" pitchFamily="34" charset="0"/>
              </a:rPr>
              <a:t>Re Employment Assistance filings</a:t>
            </a:r>
          </a:p>
          <a:p>
            <a:pPr lvl="1">
              <a:buFont typeface="Courier New" panose="02070309020205020404" pitchFamily="49" charset="0"/>
              <a:buChar char="o"/>
              <a:defRPr/>
            </a:pPr>
            <a:r>
              <a:rPr lang="en-US" sz="2000" dirty="0" smtClean="0">
                <a:latin typeface="Arial" panose="020B0604020202020204" pitchFamily="34" charset="0"/>
                <a:cs typeface="Arial" panose="020B0604020202020204" pitchFamily="34" charset="0"/>
              </a:rPr>
              <a:t>Other employment-based services</a:t>
            </a:r>
          </a:p>
          <a:p>
            <a:endParaRPr lang="en-US" dirty="0"/>
          </a:p>
        </p:txBody>
      </p:sp>
      <p:sp>
        <p:nvSpPr>
          <p:cNvPr id="4" name="Slide Number Placeholder 3"/>
          <p:cNvSpPr>
            <a:spLocks noGrp="1"/>
          </p:cNvSpPr>
          <p:nvPr>
            <p:ph type="sldNum" sz="quarter" idx="10"/>
          </p:nvPr>
        </p:nvSpPr>
        <p:spPr/>
        <p:txBody>
          <a:bodyPr/>
          <a:lstStyle/>
          <a:p>
            <a:fld id="{AC40CDB8-29A8-48CB-BBF9-327AF0838A49}" type="slidenum">
              <a:rPr lang="en-US" smtClean="0"/>
              <a:t>4</a:t>
            </a:fld>
            <a:endParaRPr lang="en-US"/>
          </a:p>
        </p:txBody>
      </p:sp>
    </p:spTree>
    <p:extLst>
      <p:ext uri="{BB962C8B-B14F-4D97-AF65-F5344CB8AC3E}">
        <p14:creationId xmlns:p14="http://schemas.microsoft.com/office/powerpoint/2010/main" val="342505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AC40CDB8-29A8-48CB-BBF9-327AF0838A49}" type="slidenum">
              <a:rPr lang="en-US" smtClean="0"/>
              <a:t>5</a:t>
            </a:fld>
            <a:endParaRPr lang="en-US"/>
          </a:p>
        </p:txBody>
      </p:sp>
    </p:spTree>
    <p:extLst>
      <p:ext uri="{BB962C8B-B14F-4D97-AF65-F5344CB8AC3E}">
        <p14:creationId xmlns:p14="http://schemas.microsoft.com/office/powerpoint/2010/main" val="2136801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your Initial appointment with a WIOA Success Coach, you will be screened for program eligibility and suitability. This is a comprehensive assessment of your employability, career interests and aptitudes, barriers to employment, and other employment related factors. Based on your individual needs, the WIOA Success Coach will determine what types of services are appropriate.</a:t>
            </a:r>
          </a:p>
          <a:p>
            <a:endParaRPr lang="en-US" dirty="0"/>
          </a:p>
        </p:txBody>
      </p:sp>
      <p:sp>
        <p:nvSpPr>
          <p:cNvPr id="4" name="Slide Number Placeholder 3"/>
          <p:cNvSpPr>
            <a:spLocks noGrp="1"/>
          </p:cNvSpPr>
          <p:nvPr>
            <p:ph type="sldNum" sz="quarter" idx="10"/>
          </p:nvPr>
        </p:nvSpPr>
        <p:spPr/>
        <p:txBody>
          <a:bodyPr/>
          <a:lstStyle/>
          <a:p>
            <a:fld id="{AC40CDB8-29A8-48CB-BBF9-327AF0838A49}" type="slidenum">
              <a:rPr lang="en-US" smtClean="0"/>
              <a:t>6</a:t>
            </a:fld>
            <a:endParaRPr lang="en-US"/>
          </a:p>
        </p:txBody>
      </p:sp>
    </p:spTree>
    <p:extLst>
      <p:ext uri="{BB962C8B-B14F-4D97-AF65-F5344CB8AC3E}">
        <p14:creationId xmlns:p14="http://schemas.microsoft.com/office/powerpoint/2010/main" val="4163995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AC40CDB8-29A8-48CB-BBF9-327AF0838A49}" type="slidenum">
              <a:rPr lang="en-US" smtClean="0"/>
              <a:t>7</a:t>
            </a:fld>
            <a:endParaRPr lang="en-US"/>
          </a:p>
        </p:txBody>
      </p:sp>
    </p:spTree>
    <p:extLst>
      <p:ext uri="{BB962C8B-B14F-4D97-AF65-F5344CB8AC3E}">
        <p14:creationId xmlns:p14="http://schemas.microsoft.com/office/powerpoint/2010/main" val="1209353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latin typeface="Arial" panose="020B0604020202020204" pitchFamily="34" charset="0"/>
                <a:cs typeface="Arial" panose="020B0604020202020204" pitchFamily="34" charset="0"/>
              </a:rPr>
              <a:t>(Show the ITA list with the short videos on careers… in my experience customers love this and often will return to look at the videos) </a:t>
            </a:r>
            <a:endParaRPr lang="en-US" sz="1200" dirty="0" smtClean="0">
              <a:solidFill>
                <a:srgbClr val="FF0000"/>
              </a:solidFill>
              <a:latin typeface=""/>
            </a:endParaRPr>
          </a:p>
          <a:p>
            <a:endParaRPr lang="en-US" dirty="0"/>
          </a:p>
        </p:txBody>
      </p:sp>
      <p:sp>
        <p:nvSpPr>
          <p:cNvPr id="4" name="Slide Number Placeholder 3"/>
          <p:cNvSpPr>
            <a:spLocks noGrp="1"/>
          </p:cNvSpPr>
          <p:nvPr>
            <p:ph type="sldNum" sz="quarter" idx="10"/>
          </p:nvPr>
        </p:nvSpPr>
        <p:spPr/>
        <p:txBody>
          <a:bodyPr/>
          <a:lstStyle/>
          <a:p>
            <a:fld id="{AC40CDB8-29A8-48CB-BBF9-327AF0838A49}" type="slidenum">
              <a:rPr lang="en-US" smtClean="0"/>
              <a:t>8</a:t>
            </a:fld>
            <a:endParaRPr lang="en-US"/>
          </a:p>
        </p:txBody>
      </p:sp>
    </p:spTree>
    <p:extLst>
      <p:ext uri="{BB962C8B-B14F-4D97-AF65-F5344CB8AC3E}">
        <p14:creationId xmlns:p14="http://schemas.microsoft.com/office/powerpoint/2010/main" val="1807285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0CDB8-29A8-48CB-BBF9-327AF0838A49}" type="slidenum">
              <a:rPr lang="en-US" smtClean="0"/>
              <a:t>9</a:t>
            </a:fld>
            <a:endParaRPr lang="en-US"/>
          </a:p>
        </p:txBody>
      </p:sp>
    </p:spTree>
    <p:extLst>
      <p:ext uri="{BB962C8B-B14F-4D97-AF65-F5344CB8AC3E}">
        <p14:creationId xmlns:p14="http://schemas.microsoft.com/office/powerpoint/2010/main" val="1503402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4FF3F3-75BD-4946-9752-F0154435A20A}"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9ED84-1995-4A56-9635-61AD38FDE76D}" type="slidenum">
              <a:rPr lang="en-US" smtClean="0"/>
              <a:t>‹#›</a:t>
            </a:fld>
            <a:endParaRPr lang="en-US"/>
          </a:p>
        </p:txBody>
      </p:sp>
    </p:spTree>
    <p:extLst>
      <p:ext uri="{BB962C8B-B14F-4D97-AF65-F5344CB8AC3E}">
        <p14:creationId xmlns:p14="http://schemas.microsoft.com/office/powerpoint/2010/main" val="161146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FF3F3-75BD-4946-9752-F0154435A20A}"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9ED84-1995-4A56-9635-61AD38FDE76D}" type="slidenum">
              <a:rPr lang="en-US" smtClean="0"/>
              <a:t>‹#›</a:t>
            </a:fld>
            <a:endParaRPr lang="en-US"/>
          </a:p>
        </p:txBody>
      </p:sp>
    </p:spTree>
    <p:extLst>
      <p:ext uri="{BB962C8B-B14F-4D97-AF65-F5344CB8AC3E}">
        <p14:creationId xmlns:p14="http://schemas.microsoft.com/office/powerpoint/2010/main" val="1660308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FF3F3-75BD-4946-9752-F0154435A20A}"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9ED84-1995-4A56-9635-61AD38FDE76D}" type="slidenum">
              <a:rPr lang="en-US" smtClean="0"/>
              <a:t>‹#›</a:t>
            </a:fld>
            <a:endParaRPr lang="en-US"/>
          </a:p>
        </p:txBody>
      </p:sp>
    </p:spTree>
    <p:extLst>
      <p:ext uri="{BB962C8B-B14F-4D97-AF65-F5344CB8AC3E}">
        <p14:creationId xmlns:p14="http://schemas.microsoft.com/office/powerpoint/2010/main" val="175745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FF3F3-75BD-4946-9752-F0154435A20A}"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9ED84-1995-4A56-9635-61AD38FDE76D}" type="slidenum">
              <a:rPr lang="en-US" smtClean="0"/>
              <a:t>‹#›</a:t>
            </a:fld>
            <a:endParaRPr lang="en-US"/>
          </a:p>
        </p:txBody>
      </p:sp>
    </p:spTree>
    <p:extLst>
      <p:ext uri="{BB962C8B-B14F-4D97-AF65-F5344CB8AC3E}">
        <p14:creationId xmlns:p14="http://schemas.microsoft.com/office/powerpoint/2010/main" val="241760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4FF3F3-75BD-4946-9752-F0154435A20A}"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9ED84-1995-4A56-9635-61AD38FDE76D}" type="slidenum">
              <a:rPr lang="en-US" smtClean="0"/>
              <a:t>‹#›</a:t>
            </a:fld>
            <a:endParaRPr lang="en-US"/>
          </a:p>
        </p:txBody>
      </p:sp>
    </p:spTree>
    <p:extLst>
      <p:ext uri="{BB962C8B-B14F-4D97-AF65-F5344CB8AC3E}">
        <p14:creationId xmlns:p14="http://schemas.microsoft.com/office/powerpoint/2010/main" val="98150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4FF3F3-75BD-4946-9752-F0154435A20A}"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9ED84-1995-4A56-9635-61AD38FDE76D}" type="slidenum">
              <a:rPr lang="en-US" smtClean="0"/>
              <a:t>‹#›</a:t>
            </a:fld>
            <a:endParaRPr lang="en-US"/>
          </a:p>
        </p:txBody>
      </p:sp>
    </p:spTree>
    <p:extLst>
      <p:ext uri="{BB962C8B-B14F-4D97-AF65-F5344CB8AC3E}">
        <p14:creationId xmlns:p14="http://schemas.microsoft.com/office/powerpoint/2010/main" val="3795342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4FF3F3-75BD-4946-9752-F0154435A20A}" type="datetimeFigureOut">
              <a:rPr lang="en-US" smtClean="0"/>
              <a:t>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19ED84-1995-4A56-9635-61AD38FDE76D}" type="slidenum">
              <a:rPr lang="en-US" smtClean="0"/>
              <a:t>‹#›</a:t>
            </a:fld>
            <a:endParaRPr lang="en-US"/>
          </a:p>
        </p:txBody>
      </p:sp>
    </p:spTree>
    <p:extLst>
      <p:ext uri="{BB962C8B-B14F-4D97-AF65-F5344CB8AC3E}">
        <p14:creationId xmlns:p14="http://schemas.microsoft.com/office/powerpoint/2010/main" val="1676104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4FF3F3-75BD-4946-9752-F0154435A20A}" type="datetimeFigureOut">
              <a:rPr lang="en-US" smtClean="0"/>
              <a:t>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19ED84-1995-4A56-9635-61AD38FDE76D}" type="slidenum">
              <a:rPr lang="en-US" smtClean="0"/>
              <a:t>‹#›</a:t>
            </a:fld>
            <a:endParaRPr lang="en-US"/>
          </a:p>
        </p:txBody>
      </p:sp>
    </p:spTree>
    <p:extLst>
      <p:ext uri="{BB962C8B-B14F-4D97-AF65-F5344CB8AC3E}">
        <p14:creationId xmlns:p14="http://schemas.microsoft.com/office/powerpoint/2010/main" val="1895286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FF3F3-75BD-4946-9752-F0154435A20A}" type="datetimeFigureOut">
              <a:rPr lang="en-US" smtClean="0"/>
              <a:t>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19ED84-1995-4A56-9635-61AD38FDE76D}" type="slidenum">
              <a:rPr lang="en-US" smtClean="0"/>
              <a:t>‹#›</a:t>
            </a:fld>
            <a:endParaRPr lang="en-US"/>
          </a:p>
        </p:txBody>
      </p:sp>
    </p:spTree>
    <p:extLst>
      <p:ext uri="{BB962C8B-B14F-4D97-AF65-F5344CB8AC3E}">
        <p14:creationId xmlns:p14="http://schemas.microsoft.com/office/powerpoint/2010/main" val="119024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FF3F3-75BD-4946-9752-F0154435A20A}"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9ED84-1995-4A56-9635-61AD38FDE76D}" type="slidenum">
              <a:rPr lang="en-US" smtClean="0"/>
              <a:t>‹#›</a:t>
            </a:fld>
            <a:endParaRPr lang="en-US"/>
          </a:p>
        </p:txBody>
      </p:sp>
    </p:spTree>
    <p:extLst>
      <p:ext uri="{BB962C8B-B14F-4D97-AF65-F5344CB8AC3E}">
        <p14:creationId xmlns:p14="http://schemas.microsoft.com/office/powerpoint/2010/main" val="33075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FF3F3-75BD-4946-9752-F0154435A20A}"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9ED84-1995-4A56-9635-61AD38FDE76D}" type="slidenum">
              <a:rPr lang="en-US" smtClean="0"/>
              <a:t>‹#›</a:t>
            </a:fld>
            <a:endParaRPr lang="en-US"/>
          </a:p>
        </p:txBody>
      </p:sp>
    </p:spTree>
    <p:extLst>
      <p:ext uri="{BB962C8B-B14F-4D97-AF65-F5344CB8AC3E}">
        <p14:creationId xmlns:p14="http://schemas.microsoft.com/office/powerpoint/2010/main" val="750978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FF3F3-75BD-4946-9752-F0154435A20A}" type="datetimeFigureOut">
              <a:rPr lang="en-US" smtClean="0"/>
              <a:t>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9ED84-1995-4A56-9635-61AD38FDE76D}" type="slidenum">
              <a:rPr lang="en-US" smtClean="0"/>
              <a:t>‹#›</a:t>
            </a:fld>
            <a:endParaRPr lang="en-US"/>
          </a:p>
        </p:txBody>
      </p:sp>
    </p:spTree>
    <p:extLst>
      <p:ext uri="{BB962C8B-B14F-4D97-AF65-F5344CB8AC3E}">
        <p14:creationId xmlns:p14="http://schemas.microsoft.com/office/powerpoint/2010/main" val="2432802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www.careersourcebroward.com" TargetMode="External"/><Relationship Id="rId7" Type="http://schemas.openxmlformats.org/officeDocument/2006/relationships/hyperlink" Target="https://www.linkedin.com/company-beta/57617/"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twitter.com/CareerSourceBD" TargetMode="External"/><Relationship Id="rId5" Type="http://schemas.openxmlformats.org/officeDocument/2006/relationships/hyperlink" Target="https://www.facebook.com/careersourcebroward/" TargetMode="External"/><Relationship Id="rId4" Type="http://schemas.openxmlformats.org/officeDocument/2006/relationships/hyperlink" Target="http://www.linkedin.com/company/57617?trk=tyah&amp;trkInfo=tas:careersource%20broward,idx:1-1-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063370"/>
            <a:ext cx="7772400" cy="1603630"/>
          </a:xfrm>
        </p:spPr>
        <p:txBody>
          <a:bodyPr>
            <a:normAutofit fontScale="90000"/>
          </a:bodyPr>
          <a:lstStyle/>
          <a:p>
            <a:r>
              <a:rPr lang="en-US" altLang="en-US" b="1" dirty="0" smtClean="0">
                <a:solidFill>
                  <a:srgbClr val="0093DD"/>
                </a:solidFill>
                <a:latin typeface="Arila"/>
              </a:rPr>
              <a:t>Welcome to the Workforce </a:t>
            </a:r>
            <a:r>
              <a:rPr lang="en-US" altLang="en-US" b="1" dirty="0">
                <a:solidFill>
                  <a:srgbClr val="0093DD"/>
                </a:solidFill>
                <a:latin typeface="Arila"/>
              </a:rPr>
              <a:t>Innovation and Opportunity </a:t>
            </a:r>
            <a:r>
              <a:rPr lang="en-US" altLang="en-US" b="1" dirty="0" smtClean="0">
                <a:solidFill>
                  <a:srgbClr val="0093DD"/>
                </a:solidFill>
                <a:latin typeface="Arila"/>
              </a:rPr>
              <a:t>Act (WIOA) Orientation</a:t>
            </a:r>
            <a:endParaRPr lang="en-US" b="1" dirty="0">
              <a:latin typeface="Arila"/>
            </a:endParaRPr>
          </a:p>
        </p:txBody>
      </p:sp>
      <p:pic>
        <p:nvPicPr>
          <p:cNvPr id="9" name="Picture 8"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55637" y="2325235"/>
            <a:ext cx="5190670" cy="389300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2993" y="105834"/>
            <a:ext cx="2155092" cy="957536"/>
          </a:xfrm>
          <a:prstGeom prst="rect">
            <a:avLst/>
          </a:prstGeom>
        </p:spPr>
      </p:pic>
      <p:sp>
        <p:nvSpPr>
          <p:cNvPr id="8" name="TextBox 7"/>
          <p:cNvSpPr txBox="1"/>
          <p:nvPr/>
        </p:nvSpPr>
        <p:spPr>
          <a:xfrm>
            <a:off x="4381081" y="5715000"/>
            <a:ext cx="4648200" cy="923330"/>
          </a:xfrm>
          <a:prstGeom prst="rect">
            <a:avLst/>
          </a:prstGeom>
          <a:noFill/>
        </p:spPr>
        <p:txBody>
          <a:bodyPr wrap="square" rtlCol="0">
            <a:spAutoFit/>
          </a:bodyPr>
          <a:lstStyle/>
          <a:p>
            <a:r>
              <a:rPr lang="en-US" dirty="0" smtClean="0">
                <a:latin typeface="Arila"/>
              </a:rPr>
              <a:t>An equal opportunity employer/program. </a:t>
            </a:r>
            <a:r>
              <a:rPr lang="en-US" dirty="0" smtClean="0">
                <a:latin typeface="Arial" panose="020B0604020202020204" pitchFamily="34" charset="0"/>
                <a:cs typeface="Arial" panose="020B0604020202020204" pitchFamily="34" charset="0"/>
              </a:rPr>
              <a:t>Auxiliary</a:t>
            </a:r>
            <a:r>
              <a:rPr lang="en-US" dirty="0" smtClean="0">
                <a:latin typeface="Arila"/>
              </a:rPr>
              <a:t> aids and services are available upon request to individuals with disabilities.</a:t>
            </a:r>
            <a:endParaRPr lang="en-US" dirty="0">
              <a:latin typeface="Arila"/>
            </a:endParaRPr>
          </a:p>
        </p:txBody>
      </p:sp>
      <p:pic>
        <p:nvPicPr>
          <p:cNvPr id="1026" name="Picture 2" descr="C:\Users\jlloyd\Desktop\Stock Photos\6b9b9d69-trucker-man_06p07r06p07q0000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1373" y="3048000"/>
            <a:ext cx="1885508" cy="21749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Users\jlloyd\Desktop\Stock Photos\CiLi2ujUUAAuNY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2706" y="3048000"/>
            <a:ext cx="3262475" cy="21749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C:\Users\jlloyd\Desktop\Stock Photos\60bbbe2f-nurse_06g08606g07q0000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9305" y="3047999"/>
            <a:ext cx="1815095" cy="21749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89720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a:solidFill>
                  <a:srgbClr val="00B0F0"/>
                </a:solidFill>
                <a:latin typeface="Arial" panose="020B0604020202020204" pitchFamily="34" charset="0"/>
                <a:cs typeface="Arial" panose="020B0604020202020204" pitchFamily="34" charset="0"/>
              </a:rPr>
              <a:t>Classroom Training – Save Time!!</a:t>
            </a:r>
          </a:p>
        </p:txBody>
      </p:sp>
      <p:pic>
        <p:nvPicPr>
          <p:cNvPr id="4" name="Picture 3"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6866" y="3319009"/>
            <a:ext cx="4054929" cy="30411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314" y="5471368"/>
            <a:ext cx="2519066" cy="1119256"/>
          </a:xfrm>
          <a:prstGeom prst="rect">
            <a:avLst/>
          </a:prstGeom>
        </p:spPr>
      </p:pic>
      <p:pic>
        <p:nvPicPr>
          <p:cNvPr id="7"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990600" y="1066800"/>
            <a:ext cx="799123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7906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en-US" b="1" dirty="0" smtClean="0">
                <a:solidFill>
                  <a:srgbClr val="00B0F0"/>
                </a:solidFill>
                <a:latin typeface="Arial" panose="020B0604020202020204" pitchFamily="34" charset="0"/>
                <a:cs typeface="Arial" panose="020B0604020202020204" pitchFamily="34" charset="0"/>
              </a:rPr>
              <a:t>Earn While you Learn!</a:t>
            </a:r>
            <a:endParaRPr lang="en-US" b="1" dirty="0">
              <a:solidFill>
                <a:srgbClr val="00B0F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90600" y="914400"/>
            <a:ext cx="7696200" cy="4648200"/>
          </a:xfrm>
        </p:spPr>
        <p:txBody>
          <a:bodyPr>
            <a:noAutofit/>
          </a:bodyPr>
          <a:lstStyle/>
          <a:p>
            <a:pPr marL="0" lvl="2" indent="0">
              <a:spcBef>
                <a:spcPts val="0"/>
              </a:spcBef>
              <a:buNone/>
            </a:pPr>
            <a:r>
              <a:rPr lang="en-US" altLang="en-US" sz="2000" dirty="0">
                <a:latin typeface="Arial" panose="020B0604020202020204" pitchFamily="34" charset="0"/>
                <a:cs typeface="Arial" panose="020B0604020202020204" pitchFamily="34" charset="0"/>
              </a:rPr>
              <a:t>CSBD has a variety of work-based </a:t>
            </a:r>
            <a:r>
              <a:rPr lang="en-US" altLang="en-US" sz="2000" b="1" u="sng" dirty="0" smtClean="0">
                <a:latin typeface="Arial" panose="020B0604020202020204" pitchFamily="34" charset="0"/>
                <a:cs typeface="Arial" panose="020B0604020202020204" pitchFamily="34" charset="0"/>
              </a:rPr>
              <a:t>earn </a:t>
            </a:r>
            <a:r>
              <a:rPr lang="en-US" altLang="en-US" sz="2000" b="1" u="sng" dirty="0">
                <a:latin typeface="Arial" panose="020B0604020202020204" pitchFamily="34" charset="0"/>
                <a:cs typeface="Arial" panose="020B0604020202020204" pitchFamily="34" charset="0"/>
              </a:rPr>
              <a:t>while you learn</a:t>
            </a:r>
          </a:p>
          <a:p>
            <a:pPr marL="0" indent="0">
              <a:spcBef>
                <a:spcPts val="0"/>
              </a:spcBef>
              <a:buNone/>
            </a:pPr>
            <a:r>
              <a:rPr lang="en-US" altLang="en-US" sz="2000" dirty="0" smtClean="0">
                <a:latin typeface="Arial" panose="020B0604020202020204" pitchFamily="34" charset="0"/>
                <a:cs typeface="Arial" panose="020B0604020202020204" pitchFamily="34" charset="0"/>
              </a:rPr>
              <a:t>training </a:t>
            </a:r>
            <a:r>
              <a:rPr lang="en-US" altLang="en-US" sz="2000" dirty="0">
                <a:latin typeface="Arial" panose="020B0604020202020204" pitchFamily="34" charset="0"/>
                <a:cs typeface="Arial" panose="020B0604020202020204" pitchFamily="34" charset="0"/>
              </a:rPr>
              <a:t>options.</a:t>
            </a:r>
          </a:p>
          <a:p>
            <a:pPr marL="914400" lvl="1" indent="-457200">
              <a:spcAft>
                <a:spcPts val="600"/>
              </a:spcAft>
              <a:buFont typeface="+mj-lt"/>
              <a:buAutoNum type="arabicPeriod"/>
            </a:pPr>
            <a:r>
              <a:rPr lang="en-US" altLang="en-US" sz="2000" b="1" dirty="0">
                <a:latin typeface="Arial" panose="020B0604020202020204" pitchFamily="34" charset="0"/>
                <a:cs typeface="Arial" panose="020B0604020202020204" pitchFamily="34" charset="0"/>
              </a:rPr>
              <a:t>On-the-job training </a:t>
            </a:r>
            <a:r>
              <a:rPr lang="en-US" altLang="en-US" sz="2000" dirty="0">
                <a:latin typeface="Arial" panose="020B0604020202020204" pitchFamily="34" charset="0"/>
                <a:cs typeface="Arial" panose="020B0604020202020204" pitchFamily="34" charset="0"/>
              </a:rPr>
              <a:t>for individuals who: </a:t>
            </a:r>
          </a:p>
          <a:p>
            <a:pPr marL="914400" lvl="2" indent="0">
              <a:spcAft>
                <a:spcPts val="600"/>
              </a:spcAft>
              <a:buNone/>
            </a:pPr>
            <a:r>
              <a:rPr lang="en-US" altLang="en-US" sz="2000" dirty="0">
                <a:latin typeface="Arial" panose="020B0604020202020204" pitchFamily="34" charset="0"/>
                <a:cs typeface="Arial" panose="020B0604020202020204" pitchFamily="34" charset="0"/>
              </a:rPr>
              <a:t>Have some of the skills they need to perform the job and can get the rest of the skills while getting paid and training on the job</a:t>
            </a:r>
            <a:r>
              <a:rPr lang="en-US" altLang="en-US" sz="2000" dirty="0" smtClean="0">
                <a:latin typeface="Arial" panose="020B0604020202020204" pitchFamily="34" charset="0"/>
                <a:cs typeface="Arial" panose="020B0604020202020204" pitchFamily="34" charset="0"/>
              </a:rPr>
              <a:t>.</a:t>
            </a:r>
          </a:p>
          <a:p>
            <a:pPr marL="1028700" lvl="1" indent="-514350">
              <a:spcAft>
                <a:spcPts val="600"/>
              </a:spcAft>
              <a:buFont typeface="+mj-lt"/>
              <a:buAutoNum type="arabicPeriod"/>
            </a:pPr>
            <a:r>
              <a:rPr lang="en-US" altLang="en-US" sz="2000" b="1" dirty="0" smtClean="0">
                <a:latin typeface="Arial" panose="020B0604020202020204" pitchFamily="34" charset="0"/>
                <a:cs typeface="Arial" panose="020B0604020202020204" pitchFamily="34" charset="0"/>
              </a:rPr>
              <a:t>Work Experience </a:t>
            </a:r>
            <a:r>
              <a:rPr lang="en-US" altLang="en-US" sz="2000" dirty="0" smtClean="0">
                <a:latin typeface="Arial" panose="020B0604020202020204" pitchFamily="34" charset="0"/>
                <a:cs typeface="Arial" panose="020B0604020202020204" pitchFamily="34" charset="0"/>
              </a:rPr>
              <a:t>for </a:t>
            </a:r>
            <a:r>
              <a:rPr lang="en-US" altLang="en-US" sz="2000" dirty="0">
                <a:latin typeface="Arial" panose="020B0604020202020204" pitchFamily="34" charset="0"/>
                <a:cs typeface="Arial" panose="020B0604020202020204" pitchFamily="34" charset="0"/>
              </a:rPr>
              <a:t>individuals who: </a:t>
            </a:r>
          </a:p>
          <a:p>
            <a:pPr lvl="3">
              <a:spcAft>
                <a:spcPts val="600"/>
              </a:spcAft>
              <a:buFont typeface="Courier New" panose="02070309020205020404" pitchFamily="49" charset="0"/>
              <a:buChar char="o"/>
            </a:pPr>
            <a:r>
              <a:rPr lang="en-US" altLang="en-US" dirty="0">
                <a:latin typeface="Arial" panose="020B0604020202020204" pitchFamily="34" charset="0"/>
                <a:cs typeface="Arial" panose="020B0604020202020204" pitchFamily="34" charset="0"/>
              </a:rPr>
              <a:t>Have been out of the labor market for a while.</a:t>
            </a:r>
          </a:p>
          <a:p>
            <a:pPr lvl="3">
              <a:spcAft>
                <a:spcPts val="600"/>
              </a:spcAft>
              <a:buFont typeface="Courier New" panose="02070309020205020404" pitchFamily="49" charset="0"/>
              <a:buChar char="o"/>
            </a:pPr>
            <a:r>
              <a:rPr lang="en-US" altLang="en-US" dirty="0">
                <a:latin typeface="Arial" panose="020B0604020202020204" pitchFamily="34" charset="0"/>
                <a:cs typeface="Arial" panose="020B0604020202020204" pitchFamily="34" charset="0"/>
              </a:rPr>
              <a:t>Need current paid work experience to put on their resume.</a:t>
            </a:r>
          </a:p>
          <a:p>
            <a:pPr lvl="3">
              <a:spcAft>
                <a:spcPts val="600"/>
              </a:spcAft>
              <a:buFont typeface="Courier New" panose="02070309020205020404" pitchFamily="49" charset="0"/>
              <a:buChar char="o"/>
            </a:pPr>
            <a:r>
              <a:rPr lang="en-US" altLang="en-US" dirty="0" smtClean="0">
                <a:latin typeface="Arial" panose="020B0604020202020204" pitchFamily="34" charset="0"/>
                <a:cs typeface="Arial" panose="020B0604020202020204" pitchFamily="34" charset="0"/>
              </a:rPr>
              <a:t>Are interested in working while </a:t>
            </a:r>
            <a:r>
              <a:rPr lang="en-US" altLang="en-US" dirty="0">
                <a:latin typeface="Arial" panose="020B0604020202020204" pitchFamily="34" charset="0"/>
                <a:cs typeface="Arial" panose="020B0604020202020204" pitchFamily="34" charset="0"/>
              </a:rPr>
              <a:t>looking for fulltime, permanent employment, etc</a:t>
            </a:r>
            <a:r>
              <a:rPr lang="en-US" altLang="en-US" dirty="0" smtClean="0">
                <a:latin typeface="Arial" panose="020B0604020202020204" pitchFamily="34" charset="0"/>
                <a:cs typeface="Arial" panose="020B0604020202020204" pitchFamily="34" charset="0"/>
              </a:rPr>
              <a:t>..</a:t>
            </a:r>
            <a:endParaRPr lang="en-US" altLang="en-US" b="1" dirty="0">
              <a:latin typeface="Arial" panose="020B0604020202020204" pitchFamily="34" charset="0"/>
              <a:cs typeface="Arial" panose="020B0604020202020204" pitchFamily="34" charset="0"/>
            </a:endParaRPr>
          </a:p>
          <a:p>
            <a:pPr marL="1028700" lvl="1" indent="-514350">
              <a:spcAft>
                <a:spcPts val="1000"/>
              </a:spcAft>
              <a:buFont typeface="+mj-lt"/>
              <a:buAutoNum type="arabicPeriod"/>
            </a:pPr>
            <a:r>
              <a:rPr lang="en-US" altLang="en-US" sz="2000" b="1" dirty="0" smtClean="0">
                <a:latin typeface="Arial" panose="020B0604020202020204" pitchFamily="34" charset="0"/>
                <a:cs typeface="Arial" panose="020B0604020202020204" pitchFamily="34" charset="0"/>
              </a:rPr>
              <a:t>Registered Apprenticeships</a:t>
            </a:r>
            <a:endParaRPr lang="en-US" altLang="en-US" sz="2000" dirty="0" smtClean="0">
              <a:latin typeface="Arial" panose="020B0604020202020204" pitchFamily="34" charset="0"/>
              <a:cs typeface="Arial" panose="020B0604020202020204" pitchFamily="34" charset="0"/>
            </a:endParaRPr>
          </a:p>
        </p:txBody>
      </p:sp>
      <p:pic>
        <p:nvPicPr>
          <p:cNvPr id="4" name="Picture 3"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6866" y="3319009"/>
            <a:ext cx="4054929" cy="30411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314" y="5471368"/>
            <a:ext cx="2519066" cy="1119256"/>
          </a:xfrm>
          <a:prstGeom prst="rect">
            <a:avLst/>
          </a:prstGeom>
        </p:spPr>
      </p:pic>
    </p:spTree>
    <p:extLst>
      <p:ext uri="{BB962C8B-B14F-4D97-AF65-F5344CB8AC3E}">
        <p14:creationId xmlns:p14="http://schemas.microsoft.com/office/powerpoint/2010/main" val="35239302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838200"/>
          </a:xfrm>
        </p:spPr>
        <p:txBody>
          <a:bodyPr>
            <a:normAutofit/>
          </a:bodyPr>
          <a:lstStyle/>
          <a:p>
            <a:r>
              <a:rPr lang="en-US" altLang="en-US" b="1" dirty="0" smtClean="0">
                <a:latin typeface="Arial" panose="020B0604020202020204" pitchFamily="34" charset="0"/>
                <a:cs typeface="Arial" panose="020B0604020202020204" pitchFamily="34" charset="0"/>
              </a:rPr>
              <a:t>What is the Plan?</a:t>
            </a:r>
            <a:endParaRPr lang="en-US" b="1" dirty="0">
              <a:latin typeface="Arial" panose="020B0604020202020204" pitchFamily="34" charset="0"/>
              <a:cs typeface="Arial" panose="020B0604020202020204" pitchFamily="34" charset="0"/>
            </a:endParaRPr>
          </a:p>
        </p:txBody>
      </p:sp>
      <p:pic>
        <p:nvPicPr>
          <p:cNvPr id="4" name="Picture 3"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6866" y="3319009"/>
            <a:ext cx="4054929" cy="30411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314" y="5471368"/>
            <a:ext cx="2519066" cy="1119256"/>
          </a:xfrm>
          <a:prstGeom prst="rect">
            <a:avLst/>
          </a:prstGeom>
        </p:spPr>
      </p:pic>
      <p:sp>
        <p:nvSpPr>
          <p:cNvPr id="6" name="Content Placeholder 2"/>
          <p:cNvSpPr>
            <a:spLocks noGrp="1"/>
          </p:cNvSpPr>
          <p:nvPr>
            <p:ph idx="1"/>
          </p:nvPr>
        </p:nvSpPr>
        <p:spPr>
          <a:xfrm>
            <a:off x="914400" y="990600"/>
            <a:ext cx="8077200" cy="4983163"/>
          </a:xfrm>
        </p:spPr>
        <p:txBody>
          <a:bodyPr>
            <a:noAutofit/>
          </a:bodyPr>
          <a:lstStyle/>
          <a:p>
            <a:pPr algn="ctr">
              <a:spcBef>
                <a:spcPts val="0"/>
              </a:spcBef>
              <a:spcAft>
                <a:spcPts val="1000"/>
              </a:spcAft>
              <a:buFont typeface="Wingdings 3" pitchFamily="18" charset="2"/>
              <a:buNone/>
              <a:defRPr/>
            </a:pPr>
            <a:r>
              <a:rPr lang="en-US" sz="2800" b="1" dirty="0" smtClean="0">
                <a:solidFill>
                  <a:srgbClr val="00B0F0"/>
                </a:solidFill>
                <a:latin typeface="Arial" panose="020B0604020202020204" pitchFamily="34" charset="0"/>
                <a:cs typeface="Arial" panose="020B0604020202020204" pitchFamily="34" charset="0"/>
              </a:rPr>
              <a:t>How do we make this dream work? TEAMWORK!!</a:t>
            </a:r>
          </a:p>
          <a:p>
            <a:pPr>
              <a:spcBef>
                <a:spcPts val="0"/>
              </a:spcBef>
              <a:spcAft>
                <a:spcPts val="1000"/>
              </a:spcAft>
              <a:buFont typeface="Wingdings 3" pitchFamily="18" charset="2"/>
              <a:buNone/>
              <a:defRPr/>
            </a:pPr>
            <a:r>
              <a:rPr lang="en-US" sz="2800" b="1" dirty="0" smtClean="0">
                <a:solidFill>
                  <a:srgbClr val="080808"/>
                </a:solidFill>
                <a:latin typeface="Arial" panose="020B0604020202020204" pitchFamily="34" charset="0"/>
                <a:cs typeface="Arial" panose="020B0604020202020204" pitchFamily="34" charset="0"/>
              </a:rPr>
              <a:t>Your Success Coach is your partner during this journey and together you’ll develop an Employment Plan. This plan identifies your:</a:t>
            </a:r>
          </a:p>
          <a:p>
            <a:pPr marL="914400" lvl="1" indent="-514350">
              <a:spcBef>
                <a:spcPts val="0"/>
              </a:spcBef>
              <a:spcAft>
                <a:spcPts val="1000"/>
              </a:spcAft>
              <a:buFont typeface="+mj-lt"/>
              <a:buAutoNum type="arabicPeriod"/>
              <a:defRPr/>
            </a:pPr>
            <a:r>
              <a:rPr lang="en-US" sz="2400" b="1" dirty="0" smtClean="0">
                <a:solidFill>
                  <a:srgbClr val="080808"/>
                </a:solidFill>
                <a:latin typeface="Arial" panose="020B0604020202020204" pitchFamily="34" charset="0"/>
                <a:cs typeface="Arial" panose="020B0604020202020204" pitchFamily="34" charset="0"/>
              </a:rPr>
              <a:t>Short and Long-term goals</a:t>
            </a:r>
          </a:p>
          <a:p>
            <a:pPr marL="914400" lvl="1" indent="-514350">
              <a:spcBef>
                <a:spcPts val="0"/>
              </a:spcBef>
              <a:spcAft>
                <a:spcPts val="1000"/>
              </a:spcAft>
              <a:buFont typeface="+mj-lt"/>
              <a:buAutoNum type="arabicPeriod"/>
              <a:defRPr/>
            </a:pPr>
            <a:r>
              <a:rPr lang="en-US" sz="2400" b="1" dirty="0" smtClean="0">
                <a:solidFill>
                  <a:srgbClr val="080808"/>
                </a:solidFill>
                <a:latin typeface="Arial" panose="020B0604020202020204" pitchFamily="34" charset="0"/>
                <a:cs typeface="Arial" panose="020B0604020202020204" pitchFamily="34" charset="0"/>
              </a:rPr>
              <a:t>Changes we need to address for successfully finding employment</a:t>
            </a:r>
          </a:p>
          <a:p>
            <a:pPr marL="914400" lvl="1" indent="-514350">
              <a:spcBef>
                <a:spcPts val="0"/>
              </a:spcBef>
              <a:spcAft>
                <a:spcPts val="1000"/>
              </a:spcAft>
              <a:buFont typeface="+mj-lt"/>
              <a:buAutoNum type="arabicPeriod"/>
              <a:defRPr/>
            </a:pPr>
            <a:r>
              <a:rPr lang="en-US" sz="2400" b="1" dirty="0" smtClean="0">
                <a:solidFill>
                  <a:srgbClr val="080808"/>
                </a:solidFill>
                <a:latin typeface="Arial" panose="020B0604020202020204" pitchFamily="34" charset="0"/>
                <a:cs typeface="Arial" panose="020B0604020202020204" pitchFamily="34" charset="0"/>
              </a:rPr>
              <a:t>Support Services that you will need for your job search or training activities</a:t>
            </a:r>
          </a:p>
          <a:p>
            <a:pPr marL="914400" lvl="1" indent="-514350">
              <a:spcBef>
                <a:spcPts val="0"/>
              </a:spcBef>
              <a:spcAft>
                <a:spcPts val="1000"/>
              </a:spcAft>
              <a:buFont typeface="+mj-lt"/>
              <a:buAutoNum type="arabicPeriod"/>
              <a:defRPr/>
            </a:pPr>
            <a:endParaRPr lang="en-US" sz="2400" b="1" dirty="0">
              <a:solidFill>
                <a:srgbClr val="080808"/>
              </a:solidFill>
              <a:latin typeface="Arial" panose="020B0604020202020204" pitchFamily="34" charset="0"/>
              <a:cs typeface="Arial" panose="020B0604020202020204" pitchFamily="34" charset="0"/>
            </a:endParaRPr>
          </a:p>
          <a:p>
            <a:pPr>
              <a:spcBef>
                <a:spcPts val="0"/>
              </a:spcBef>
              <a:spcAft>
                <a:spcPts val="1000"/>
              </a:spcAft>
              <a:buFont typeface="Wingdings 3" pitchFamily="18" charset="2"/>
              <a:buNone/>
              <a:defRPr/>
            </a:pPr>
            <a:endParaRPr lang="en-US" sz="2800" b="1" dirty="0" smtClean="0">
              <a:solidFill>
                <a:srgbClr val="08080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444368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838200"/>
          </a:xfrm>
        </p:spPr>
        <p:txBody>
          <a:bodyPr>
            <a:normAutofit/>
          </a:bodyPr>
          <a:lstStyle/>
          <a:p>
            <a:r>
              <a:rPr lang="en-US" altLang="en-US" sz="3600" b="1" dirty="0">
                <a:latin typeface="Arial" panose="020B0604020202020204" pitchFamily="34" charset="0"/>
                <a:cs typeface="Arial" panose="020B0604020202020204" pitchFamily="34" charset="0"/>
              </a:rPr>
              <a:t>WIOA </a:t>
            </a:r>
            <a:r>
              <a:rPr lang="en-US" altLang="en-US" sz="3600" b="1" dirty="0" smtClean="0">
                <a:latin typeface="Arial" panose="020B0604020202020204" pitchFamily="34" charset="0"/>
                <a:cs typeface="Arial" panose="020B0604020202020204" pitchFamily="34" charset="0"/>
              </a:rPr>
              <a:t>Customer Support Services</a:t>
            </a:r>
            <a:endParaRPr lang="en-US" sz="3600" b="1" dirty="0">
              <a:latin typeface="Arial" panose="020B0604020202020204" pitchFamily="34" charset="0"/>
              <a:cs typeface="Arial" panose="020B0604020202020204" pitchFamily="34" charset="0"/>
            </a:endParaRPr>
          </a:p>
        </p:txBody>
      </p:sp>
      <p:pic>
        <p:nvPicPr>
          <p:cNvPr id="4" name="Picture 3"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6866" y="3319009"/>
            <a:ext cx="4054929" cy="30411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314" y="5471368"/>
            <a:ext cx="2519066" cy="1119256"/>
          </a:xfrm>
          <a:prstGeom prst="rect">
            <a:avLst/>
          </a:prstGeom>
        </p:spPr>
      </p:pic>
      <p:sp>
        <p:nvSpPr>
          <p:cNvPr id="6" name="Content Placeholder 2"/>
          <p:cNvSpPr>
            <a:spLocks noGrp="1"/>
          </p:cNvSpPr>
          <p:nvPr>
            <p:ph idx="1"/>
          </p:nvPr>
        </p:nvSpPr>
        <p:spPr>
          <a:xfrm>
            <a:off x="914400" y="990600"/>
            <a:ext cx="8077200" cy="4983163"/>
          </a:xfrm>
        </p:spPr>
        <p:txBody>
          <a:bodyPr>
            <a:noAutofit/>
          </a:bodyPr>
          <a:lstStyle/>
          <a:p>
            <a:pPr marL="0" indent="0">
              <a:spcBef>
                <a:spcPts val="0"/>
              </a:spcBef>
              <a:spcAft>
                <a:spcPts val="1000"/>
              </a:spcAft>
              <a:buFont typeface="Wingdings 3" pitchFamily="18" charset="2"/>
              <a:buNone/>
              <a:defRPr/>
            </a:pPr>
            <a:r>
              <a:rPr lang="en-US" sz="2800" b="1" dirty="0" smtClean="0">
                <a:solidFill>
                  <a:srgbClr val="00B0F0"/>
                </a:solidFill>
                <a:latin typeface="Arial" panose="020B0604020202020204" pitchFamily="34" charset="0"/>
                <a:cs typeface="Arial" panose="020B0604020202020204" pitchFamily="34" charset="0"/>
              </a:rPr>
              <a:t>Support services is assistance provided so you can participate in the WIOA Program.</a:t>
            </a:r>
          </a:p>
          <a:p>
            <a:pPr marL="0" indent="0">
              <a:spcBef>
                <a:spcPts val="0"/>
              </a:spcBef>
              <a:spcAft>
                <a:spcPts val="1000"/>
              </a:spcAft>
              <a:buFont typeface="Wingdings 3" pitchFamily="18" charset="2"/>
              <a:buNone/>
              <a:defRPr/>
            </a:pPr>
            <a:endParaRPr lang="en-US" sz="2800" b="1" dirty="0" smtClean="0">
              <a:solidFill>
                <a:srgbClr val="00B0F0"/>
              </a:solidFill>
              <a:latin typeface="Arial" panose="020B0604020202020204" pitchFamily="34" charset="0"/>
              <a:cs typeface="Arial" panose="020B0604020202020204" pitchFamily="34" charset="0"/>
            </a:endParaRPr>
          </a:p>
          <a:p>
            <a:pPr>
              <a:spcBef>
                <a:spcPts val="0"/>
              </a:spcBef>
              <a:spcAft>
                <a:spcPts val="1000"/>
              </a:spcAft>
              <a:buFont typeface="Wingdings 3" pitchFamily="18" charset="2"/>
              <a:buNone/>
              <a:defRPr/>
            </a:pPr>
            <a:endParaRPr lang="en-US" sz="2400" b="0" u="sng" dirty="0">
              <a:solidFill>
                <a:srgbClr val="080808"/>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69861602"/>
              </p:ext>
            </p:extLst>
          </p:nvPr>
        </p:nvGraphicFramePr>
        <p:xfrm>
          <a:off x="990600" y="2059513"/>
          <a:ext cx="7696199" cy="3533567"/>
        </p:xfrm>
        <a:graphic>
          <a:graphicData uri="http://schemas.openxmlformats.org/drawingml/2006/table">
            <a:tbl>
              <a:tblPr firstRow="1" bandRow="1">
                <a:tableStyleId>{5C22544A-7EE6-4342-B048-85BDC9FD1C3A}</a:tableStyleId>
              </a:tblPr>
              <a:tblGrid>
                <a:gridCol w="4756914"/>
                <a:gridCol w="2939285"/>
              </a:tblGrid>
              <a:tr h="45508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Types of Support Service</a:t>
                      </a:r>
                      <a:endParaRPr lang="en-US" sz="2000" dirty="0"/>
                    </a:p>
                  </a:txBody>
                  <a:tcPr/>
                </a:tc>
                <a:tc hMerge="1">
                  <a:txBody>
                    <a:bodyPr/>
                    <a:lstStyle/>
                    <a:p>
                      <a:endParaRPr lang="en-US" dirty="0"/>
                    </a:p>
                  </a:txBody>
                  <a:tcPr/>
                </a:tc>
              </a:tr>
              <a:tr h="167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Support Service Card</a:t>
                      </a:r>
                      <a:br>
                        <a:rPr lang="en-US" sz="2000" b="1" dirty="0" smtClean="0"/>
                      </a:br>
                      <a:r>
                        <a:rPr lang="en-US" sz="2000" kern="1200" dirty="0" smtClean="0">
                          <a:solidFill>
                            <a:schemeClr val="dk1"/>
                          </a:solidFill>
                          <a:effectLst/>
                          <a:latin typeface="+mn-lt"/>
                          <a:ea typeface="+mn-ea"/>
                          <a:cs typeface="+mn-cs"/>
                        </a:rPr>
                        <a:t>Pays WIOA customers who are participating and need assistance with job interview clothing, work attire, uniforms, work tools, work shoes or work boots.</a:t>
                      </a:r>
                      <a:endParaRPr lang="en-US" sz="2000" dirty="0"/>
                    </a:p>
                  </a:txBody>
                  <a:tcPr/>
                </a:tc>
                <a:tc>
                  <a:txBody>
                    <a:bodyPr/>
                    <a:lstStyle/>
                    <a:p>
                      <a:r>
                        <a:rPr lang="en-US" sz="2000" b="0" kern="1200" dirty="0" smtClean="0">
                          <a:solidFill>
                            <a:schemeClr val="dk1"/>
                          </a:solidFill>
                          <a:effectLst/>
                          <a:latin typeface="+mn-lt"/>
                          <a:ea typeface="+mn-ea"/>
                          <a:cs typeface="+mn-cs"/>
                        </a:rPr>
                        <a:t>Up to $200.00 per WIOA case.  One-time service per customer in a 12 month period. </a:t>
                      </a:r>
                      <a:endParaRPr lang="en-US" sz="2000" b="0" dirty="0"/>
                    </a:p>
                  </a:txBody>
                  <a:tcPr/>
                </a:tc>
              </a:tr>
              <a:tr h="344967">
                <a:tc>
                  <a:txBody>
                    <a:bodyPr/>
                    <a:lstStyle/>
                    <a:p>
                      <a:r>
                        <a:rPr lang="en-US" sz="2000" b="1" kern="1200" dirty="0" smtClean="0">
                          <a:solidFill>
                            <a:schemeClr val="dk1"/>
                          </a:solidFill>
                          <a:effectLst/>
                          <a:latin typeface="+mn-lt"/>
                          <a:ea typeface="+mn-ea"/>
                          <a:cs typeface="+mn-cs"/>
                        </a:rPr>
                        <a:t>Gas - Transportation </a:t>
                      </a:r>
                      <a:endParaRPr lang="en-US" sz="2000" dirty="0"/>
                    </a:p>
                  </a:txBody>
                  <a:tcPr/>
                </a:tc>
                <a:tc>
                  <a:txBody>
                    <a:bodyPr/>
                    <a:lstStyle/>
                    <a:p>
                      <a:r>
                        <a:rPr lang="en-US" sz="2000" b="0" kern="1200" dirty="0" smtClean="0">
                          <a:solidFill>
                            <a:schemeClr val="dk1"/>
                          </a:solidFill>
                          <a:effectLst/>
                          <a:latin typeface="+mn-lt"/>
                          <a:ea typeface="+mn-ea"/>
                          <a:cs typeface="+mn-cs"/>
                        </a:rPr>
                        <a:t>$25.00 a month</a:t>
                      </a:r>
                      <a:endParaRPr lang="en-US" sz="2000" b="0" dirty="0"/>
                    </a:p>
                  </a:txBody>
                  <a:tcPr/>
                </a:tc>
              </a:tr>
              <a:tr h="344967">
                <a:tc>
                  <a:txBody>
                    <a:bodyPr/>
                    <a:lstStyle/>
                    <a:p>
                      <a:r>
                        <a:rPr lang="en-US" sz="2000" b="1" kern="1200" dirty="0" smtClean="0">
                          <a:solidFill>
                            <a:schemeClr val="dk1"/>
                          </a:solidFill>
                          <a:effectLst/>
                          <a:latin typeface="+mn-lt"/>
                          <a:ea typeface="+mn-ea"/>
                          <a:cs typeface="+mn-cs"/>
                        </a:rPr>
                        <a:t>Bus Passes - Transportation</a:t>
                      </a:r>
                      <a:endParaRPr lang="en-US" sz="2000" dirty="0"/>
                    </a:p>
                  </a:txBody>
                  <a:tcPr/>
                </a:tc>
                <a:tc>
                  <a:txBody>
                    <a:bodyPr/>
                    <a:lstStyle/>
                    <a:p>
                      <a:r>
                        <a:rPr lang="en-US" sz="2000" b="0" kern="1200" dirty="0" smtClean="0">
                          <a:solidFill>
                            <a:schemeClr val="dk1"/>
                          </a:solidFill>
                          <a:effectLst/>
                          <a:latin typeface="+mn-lt"/>
                          <a:ea typeface="+mn-ea"/>
                          <a:cs typeface="+mn-cs"/>
                        </a:rPr>
                        <a:t>Set by Broward County and can be weekly or monthly</a:t>
                      </a:r>
                      <a:endParaRPr lang="en-US" sz="2000" b="0" dirty="0"/>
                    </a:p>
                  </a:txBody>
                  <a:tcPr/>
                </a:tc>
              </a:tr>
            </a:tbl>
          </a:graphicData>
        </a:graphic>
      </p:graphicFrame>
    </p:spTree>
    <p:extLst>
      <p:ext uri="{BB962C8B-B14F-4D97-AF65-F5344CB8AC3E}">
        <p14:creationId xmlns:p14="http://schemas.microsoft.com/office/powerpoint/2010/main" val="347005135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838200"/>
          </a:xfrm>
        </p:spPr>
        <p:txBody>
          <a:bodyPr>
            <a:normAutofit fontScale="90000"/>
          </a:bodyPr>
          <a:lstStyle/>
          <a:p>
            <a:r>
              <a:rPr lang="en-US" altLang="en-US" b="1" dirty="0">
                <a:latin typeface="Arial" panose="020B0604020202020204" pitchFamily="34" charset="0"/>
                <a:cs typeface="Arial" panose="020B0604020202020204" pitchFamily="34" charset="0"/>
              </a:rPr>
              <a:t>WIOA </a:t>
            </a:r>
            <a:r>
              <a:rPr lang="en-US" altLang="en-US" b="1" dirty="0" smtClean="0">
                <a:latin typeface="Arial" panose="020B0604020202020204" pitchFamily="34" charset="0"/>
                <a:cs typeface="Arial" panose="020B0604020202020204" pitchFamily="34" charset="0"/>
              </a:rPr>
              <a:t>Customer </a:t>
            </a:r>
            <a:r>
              <a:rPr lang="en-US" altLang="en-US" b="1" dirty="0">
                <a:latin typeface="Arial" panose="020B0604020202020204" pitchFamily="34" charset="0"/>
                <a:cs typeface="Arial" panose="020B0604020202020204" pitchFamily="34" charset="0"/>
              </a:rPr>
              <a:t>Responsibilities</a:t>
            </a:r>
            <a:endParaRPr lang="en-US" b="1" dirty="0">
              <a:latin typeface="Arial" panose="020B0604020202020204" pitchFamily="34" charset="0"/>
              <a:cs typeface="Arial" panose="020B0604020202020204" pitchFamily="34" charset="0"/>
            </a:endParaRPr>
          </a:p>
        </p:txBody>
      </p:sp>
      <p:pic>
        <p:nvPicPr>
          <p:cNvPr id="4" name="Picture 3"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6866" y="3319009"/>
            <a:ext cx="4054929" cy="30411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314" y="5471368"/>
            <a:ext cx="2519066" cy="1119256"/>
          </a:xfrm>
          <a:prstGeom prst="rect">
            <a:avLst/>
          </a:prstGeom>
        </p:spPr>
      </p:pic>
      <p:sp>
        <p:nvSpPr>
          <p:cNvPr id="6" name="Content Placeholder 2"/>
          <p:cNvSpPr>
            <a:spLocks noGrp="1"/>
          </p:cNvSpPr>
          <p:nvPr>
            <p:ph idx="1"/>
          </p:nvPr>
        </p:nvSpPr>
        <p:spPr>
          <a:xfrm>
            <a:off x="914400" y="990600"/>
            <a:ext cx="8077200" cy="4983163"/>
          </a:xfrm>
        </p:spPr>
        <p:txBody>
          <a:bodyPr>
            <a:noAutofit/>
          </a:bodyPr>
          <a:lstStyle/>
          <a:p>
            <a:pPr algn="ctr">
              <a:spcBef>
                <a:spcPts val="0"/>
              </a:spcBef>
              <a:spcAft>
                <a:spcPts val="1000"/>
              </a:spcAft>
              <a:buFont typeface="Wingdings 3" pitchFamily="18" charset="2"/>
              <a:buNone/>
              <a:defRPr/>
            </a:pPr>
            <a:r>
              <a:rPr lang="en-US" sz="2800" b="1" dirty="0" smtClean="0">
                <a:solidFill>
                  <a:srgbClr val="00B0F0"/>
                </a:solidFill>
                <a:latin typeface="Arial" panose="020B0604020202020204" pitchFamily="34" charset="0"/>
                <a:cs typeface="Arial" panose="020B0604020202020204" pitchFamily="34" charset="0"/>
              </a:rPr>
              <a:t>How do we make this dream work? TEAMWORK!!</a:t>
            </a:r>
          </a:p>
          <a:p>
            <a:pPr>
              <a:spcBef>
                <a:spcPts val="0"/>
              </a:spcBef>
              <a:spcAft>
                <a:spcPts val="1000"/>
              </a:spcAft>
              <a:buFont typeface="Wingdings 3" pitchFamily="18" charset="2"/>
              <a:buNone/>
              <a:defRPr/>
            </a:pPr>
            <a:r>
              <a:rPr lang="en-US" sz="2800" b="1" dirty="0" smtClean="0">
                <a:solidFill>
                  <a:srgbClr val="080808"/>
                </a:solidFill>
                <a:latin typeface="Arial" panose="020B0604020202020204" pitchFamily="34" charset="0"/>
                <a:cs typeface="Arial" panose="020B0604020202020204" pitchFamily="34" charset="0"/>
              </a:rPr>
              <a:t>Your Success Coach is your partner and your first call for assistance during this journey!!</a:t>
            </a:r>
          </a:p>
          <a:p>
            <a:pPr marL="457200" indent="-457200">
              <a:spcBef>
                <a:spcPts val="0"/>
              </a:spcBef>
              <a:spcAft>
                <a:spcPts val="1000"/>
              </a:spcAft>
              <a:buFont typeface="+mj-lt"/>
              <a:buAutoNum type="arabicPeriod"/>
              <a:defRPr/>
            </a:pPr>
            <a:r>
              <a:rPr lang="en-US" sz="2400" b="0" dirty="0" smtClean="0">
                <a:solidFill>
                  <a:srgbClr val="080808"/>
                </a:solidFill>
                <a:latin typeface="Arial" panose="020B0604020202020204" pitchFamily="34" charset="0"/>
                <a:cs typeface="Arial" panose="020B0604020202020204" pitchFamily="34" charset="0"/>
              </a:rPr>
              <a:t>Maintain </a:t>
            </a:r>
            <a:r>
              <a:rPr lang="en-US" sz="2400" dirty="0" smtClean="0">
                <a:solidFill>
                  <a:srgbClr val="080808"/>
                </a:solidFill>
                <a:latin typeface="Arial" panose="020B0604020202020204" pitchFamily="34" charset="0"/>
                <a:cs typeface="Arial" panose="020B0604020202020204" pitchFamily="34" charset="0"/>
              </a:rPr>
              <a:t>frequent (Monthly) </a:t>
            </a:r>
            <a:r>
              <a:rPr lang="en-US" sz="2400" b="0" dirty="0" smtClean="0">
                <a:solidFill>
                  <a:srgbClr val="080808"/>
                </a:solidFill>
                <a:latin typeface="Arial" panose="020B0604020202020204" pitchFamily="34" charset="0"/>
                <a:cs typeface="Arial" panose="020B0604020202020204" pitchFamily="34" charset="0"/>
              </a:rPr>
              <a:t>contact with your </a:t>
            </a:r>
            <a:r>
              <a:rPr lang="en-US" sz="2400" dirty="0" smtClean="0">
                <a:solidFill>
                  <a:srgbClr val="080808"/>
                </a:solidFill>
                <a:latin typeface="Arial" panose="020B0604020202020204" pitchFamily="34" charset="0"/>
                <a:cs typeface="Arial" panose="020B0604020202020204" pitchFamily="34" charset="0"/>
              </a:rPr>
              <a:t>S</a:t>
            </a:r>
            <a:r>
              <a:rPr lang="en-US" sz="2400" b="0" dirty="0" smtClean="0">
                <a:solidFill>
                  <a:srgbClr val="080808"/>
                </a:solidFill>
                <a:latin typeface="Arial" panose="020B0604020202020204" pitchFamily="34" charset="0"/>
                <a:cs typeface="Arial" panose="020B0604020202020204" pitchFamily="34" charset="0"/>
              </a:rPr>
              <a:t>uccess Coach</a:t>
            </a:r>
            <a:r>
              <a:rPr lang="en-US" sz="2400" dirty="0" smtClean="0">
                <a:solidFill>
                  <a:srgbClr val="080808"/>
                </a:solidFill>
                <a:latin typeface="Arial" panose="020B0604020202020204" pitchFamily="34" charset="0"/>
                <a:cs typeface="Arial" panose="020B0604020202020204" pitchFamily="34" charset="0"/>
              </a:rPr>
              <a:t>! </a:t>
            </a:r>
          </a:p>
          <a:p>
            <a:pPr marL="457200" indent="-457200">
              <a:spcBef>
                <a:spcPts val="0"/>
              </a:spcBef>
              <a:spcAft>
                <a:spcPts val="1000"/>
              </a:spcAft>
              <a:buFont typeface="+mj-lt"/>
              <a:buAutoNum type="arabicPeriod"/>
              <a:defRPr/>
            </a:pPr>
            <a:r>
              <a:rPr lang="en-US" sz="2400" dirty="0" smtClean="0">
                <a:solidFill>
                  <a:srgbClr val="080808"/>
                </a:solidFill>
                <a:latin typeface="Arial" panose="020B0604020202020204" pitchFamily="34" charset="0"/>
                <a:cs typeface="Arial" panose="020B0604020202020204" pitchFamily="34" charset="0"/>
              </a:rPr>
              <a:t>Let us know if your </a:t>
            </a:r>
            <a:r>
              <a:rPr lang="en-US" sz="2400" b="0" dirty="0" smtClean="0">
                <a:solidFill>
                  <a:srgbClr val="080808"/>
                </a:solidFill>
                <a:latin typeface="Arial" panose="020B0604020202020204" pitchFamily="34" charset="0"/>
                <a:cs typeface="Arial" panose="020B0604020202020204" pitchFamily="34" charset="0"/>
              </a:rPr>
              <a:t>contact information changes or you are experiencing any problems!</a:t>
            </a:r>
          </a:p>
        </p:txBody>
      </p:sp>
    </p:spTree>
    <p:extLst>
      <p:ext uri="{BB962C8B-B14F-4D97-AF65-F5344CB8AC3E}">
        <p14:creationId xmlns:p14="http://schemas.microsoft.com/office/powerpoint/2010/main" val="117806318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838200"/>
          </a:xfrm>
        </p:spPr>
        <p:txBody>
          <a:bodyPr>
            <a:normAutofit/>
          </a:bodyPr>
          <a:lstStyle/>
          <a:p>
            <a:r>
              <a:rPr lang="en-US" altLang="en-US" sz="3200" b="1" dirty="0">
                <a:latin typeface="Arial" panose="020B0604020202020204" pitchFamily="34" charset="0"/>
                <a:cs typeface="Arial" panose="020B0604020202020204" pitchFamily="34" charset="0"/>
              </a:rPr>
              <a:t>WIOA </a:t>
            </a:r>
            <a:r>
              <a:rPr lang="en-US" altLang="en-US" sz="3200" b="1" dirty="0" smtClean="0">
                <a:latin typeface="Arial" panose="020B0604020202020204" pitchFamily="34" charset="0"/>
                <a:cs typeface="Arial" panose="020B0604020202020204" pitchFamily="34" charset="0"/>
              </a:rPr>
              <a:t>Customer Responsibilities (Cont.)</a:t>
            </a:r>
            <a:endParaRPr lang="en-US" sz="3200" b="1" dirty="0">
              <a:latin typeface="Arial" panose="020B0604020202020204" pitchFamily="34" charset="0"/>
              <a:cs typeface="Arial" panose="020B0604020202020204" pitchFamily="34" charset="0"/>
            </a:endParaRPr>
          </a:p>
        </p:txBody>
      </p:sp>
      <p:pic>
        <p:nvPicPr>
          <p:cNvPr id="4" name="Picture 3"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6866" y="3319009"/>
            <a:ext cx="4054929" cy="30411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314" y="5471368"/>
            <a:ext cx="2519066" cy="1119256"/>
          </a:xfrm>
          <a:prstGeom prst="rect">
            <a:avLst/>
          </a:prstGeom>
        </p:spPr>
      </p:pic>
      <p:sp>
        <p:nvSpPr>
          <p:cNvPr id="6" name="Content Placeholder 2"/>
          <p:cNvSpPr>
            <a:spLocks noGrp="1"/>
          </p:cNvSpPr>
          <p:nvPr>
            <p:ph idx="1"/>
          </p:nvPr>
        </p:nvSpPr>
        <p:spPr>
          <a:xfrm>
            <a:off x="914400" y="990600"/>
            <a:ext cx="8077200" cy="4983163"/>
          </a:xfrm>
        </p:spPr>
        <p:txBody>
          <a:bodyPr>
            <a:noAutofit/>
          </a:bodyPr>
          <a:lstStyle/>
          <a:p>
            <a:pPr algn="ctr">
              <a:spcBef>
                <a:spcPts val="0"/>
              </a:spcBef>
              <a:spcAft>
                <a:spcPts val="1000"/>
              </a:spcAft>
              <a:buFont typeface="Wingdings 3" pitchFamily="18" charset="2"/>
              <a:buNone/>
              <a:defRPr/>
            </a:pPr>
            <a:r>
              <a:rPr lang="en-US" sz="2800" b="1" dirty="0" smtClean="0">
                <a:solidFill>
                  <a:srgbClr val="00B0F0"/>
                </a:solidFill>
                <a:latin typeface="Arial" panose="020B0604020202020204" pitchFamily="34" charset="0"/>
                <a:cs typeface="Arial" panose="020B0604020202020204" pitchFamily="34" charset="0"/>
              </a:rPr>
              <a:t>How do we make this dream work? TEAMWORK!!</a:t>
            </a:r>
          </a:p>
          <a:p>
            <a:pPr marL="457200" indent="-457200">
              <a:spcBef>
                <a:spcPts val="0"/>
              </a:spcBef>
              <a:spcAft>
                <a:spcPts val="1000"/>
              </a:spcAft>
              <a:buFont typeface="+mj-lt"/>
              <a:buAutoNum type="arabicPeriod" startAt="3"/>
              <a:defRPr/>
            </a:pPr>
            <a:r>
              <a:rPr lang="en-US" sz="2400" dirty="0" smtClean="0">
                <a:solidFill>
                  <a:srgbClr val="080808"/>
                </a:solidFill>
                <a:latin typeface="Arial" panose="020B0604020202020204" pitchFamily="34" charset="0"/>
                <a:cs typeface="Arial" panose="020B0604020202020204" pitchFamily="34" charset="0"/>
              </a:rPr>
              <a:t>Cooperate with your Success Coach while in job search or training activities including:</a:t>
            </a:r>
          </a:p>
          <a:p>
            <a:pPr marL="857250" lvl="1" indent="-457200">
              <a:spcBef>
                <a:spcPts val="0"/>
              </a:spcBef>
              <a:spcAft>
                <a:spcPts val="1000"/>
              </a:spcAft>
              <a:defRPr/>
            </a:pPr>
            <a:r>
              <a:rPr lang="en-US" sz="2400" dirty="0" smtClean="0">
                <a:solidFill>
                  <a:srgbClr val="080808"/>
                </a:solidFill>
                <a:latin typeface="Arial" panose="020B0604020202020204" pitchFamily="34" charset="0"/>
                <a:cs typeface="Arial" panose="020B0604020202020204" pitchFamily="34" charset="0"/>
              </a:rPr>
              <a:t>Attending employability workshops,</a:t>
            </a:r>
          </a:p>
          <a:p>
            <a:pPr marL="857250" lvl="1" indent="-457200">
              <a:spcBef>
                <a:spcPts val="0"/>
              </a:spcBef>
              <a:spcAft>
                <a:spcPts val="1000"/>
              </a:spcAft>
              <a:defRPr/>
            </a:pPr>
            <a:r>
              <a:rPr lang="en-US" sz="2400" dirty="0" smtClean="0">
                <a:solidFill>
                  <a:srgbClr val="080808"/>
                </a:solidFill>
                <a:latin typeface="Arial" panose="020B0604020202020204" pitchFamily="34" charset="0"/>
                <a:cs typeface="Arial" panose="020B0604020202020204" pitchFamily="34" charset="0"/>
              </a:rPr>
              <a:t>Submitting time or attendance sheets; and,</a:t>
            </a:r>
          </a:p>
          <a:p>
            <a:pPr marL="857250" lvl="1" indent="-457200">
              <a:spcBef>
                <a:spcPts val="0"/>
              </a:spcBef>
              <a:spcAft>
                <a:spcPts val="1000"/>
              </a:spcAft>
              <a:defRPr/>
            </a:pPr>
            <a:r>
              <a:rPr lang="en-US" sz="2400" dirty="0" smtClean="0">
                <a:solidFill>
                  <a:srgbClr val="080808"/>
                </a:solidFill>
                <a:latin typeface="Arial" panose="020B0604020202020204" pitchFamily="34" charset="0"/>
                <a:cs typeface="Arial" panose="020B0604020202020204" pitchFamily="34" charset="0"/>
              </a:rPr>
              <a:t>Maintaining scheduled appointments</a:t>
            </a:r>
          </a:p>
          <a:p>
            <a:pPr marL="0" indent="0">
              <a:spcBef>
                <a:spcPts val="0"/>
              </a:spcBef>
              <a:spcAft>
                <a:spcPts val="1000"/>
              </a:spcAft>
              <a:buNone/>
              <a:defRPr/>
            </a:pPr>
            <a:r>
              <a:rPr lang="en-US" sz="2400" u="sng" dirty="0" smtClean="0">
                <a:solidFill>
                  <a:srgbClr val="080808"/>
                </a:solidFill>
                <a:latin typeface="Arial" panose="020B0604020202020204" pitchFamily="34" charset="0"/>
                <a:cs typeface="Arial" panose="020B0604020202020204" pitchFamily="34" charset="0"/>
              </a:rPr>
              <a:t>Remember your </a:t>
            </a:r>
            <a:r>
              <a:rPr lang="en-US" sz="2400" u="sng" dirty="0">
                <a:solidFill>
                  <a:srgbClr val="080808"/>
                </a:solidFill>
                <a:latin typeface="Arial" panose="020B0604020202020204" pitchFamily="34" charset="0"/>
                <a:cs typeface="Arial" panose="020B0604020202020204" pitchFamily="34" charset="0"/>
              </a:rPr>
              <a:t>Success Coach is here to assist you and has the formula for making this work</a:t>
            </a:r>
            <a:r>
              <a:rPr lang="en-US" sz="2400" dirty="0">
                <a:solidFill>
                  <a:srgbClr val="080808"/>
                </a:solidFill>
                <a:latin typeface="Arial" panose="020B0604020202020204" pitchFamily="34" charset="0"/>
                <a:cs typeface="Arial" panose="020B0604020202020204" pitchFamily="34" charset="0"/>
              </a:rPr>
              <a:t>!</a:t>
            </a:r>
          </a:p>
          <a:p>
            <a:pPr marL="857250" lvl="1" indent="-457200">
              <a:spcBef>
                <a:spcPts val="0"/>
              </a:spcBef>
              <a:spcAft>
                <a:spcPts val="1000"/>
              </a:spcAft>
              <a:defRPr/>
            </a:pPr>
            <a:endParaRPr lang="en-US" sz="2000" dirty="0" smtClean="0">
              <a:solidFill>
                <a:srgbClr val="08080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80438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578780" cy="1143000"/>
          </a:xfrm>
        </p:spPr>
        <p:txBody>
          <a:bodyPr>
            <a:noAutofit/>
          </a:bodyPr>
          <a:lstStyle/>
          <a:p>
            <a:r>
              <a:rPr lang="en-US" altLang="en-US" sz="3600" b="1" dirty="0">
                <a:latin typeface="Arial" panose="020B0604020202020204" pitchFamily="34" charset="0"/>
                <a:cs typeface="Arial" panose="020B0604020202020204" pitchFamily="34" charset="0"/>
              </a:rPr>
              <a:t>What </a:t>
            </a:r>
            <a:r>
              <a:rPr lang="en-US" altLang="en-US" sz="3600" b="1" dirty="0" smtClean="0">
                <a:latin typeface="Arial" panose="020B0604020202020204" pitchFamily="34" charset="0"/>
                <a:cs typeface="Arial" panose="020B0604020202020204" pitchFamily="34" charset="0"/>
              </a:rPr>
              <a:t>To </a:t>
            </a:r>
            <a:r>
              <a:rPr lang="en-US" altLang="en-US" sz="3600" b="1" dirty="0">
                <a:latin typeface="Arial" panose="020B0604020202020204" pitchFamily="34" charset="0"/>
                <a:cs typeface="Arial" panose="020B0604020202020204" pitchFamily="34" charset="0"/>
              </a:rPr>
              <a:t>E</a:t>
            </a:r>
            <a:r>
              <a:rPr lang="en-US" altLang="en-US" sz="3600" b="1" dirty="0" smtClean="0">
                <a:latin typeface="Arial" panose="020B0604020202020204" pitchFamily="34" charset="0"/>
                <a:cs typeface="Arial" panose="020B0604020202020204" pitchFamily="34" charset="0"/>
              </a:rPr>
              <a:t>xpect </a:t>
            </a:r>
            <a:r>
              <a:rPr lang="en-US" altLang="en-US" sz="3600" b="1" dirty="0">
                <a:latin typeface="Arial" panose="020B0604020202020204" pitchFamily="34" charset="0"/>
                <a:cs typeface="Arial" panose="020B0604020202020204" pitchFamily="34" charset="0"/>
              </a:rPr>
              <a:t>A</a:t>
            </a:r>
            <a:r>
              <a:rPr lang="en-US" altLang="en-US" sz="3600" b="1" dirty="0" smtClean="0">
                <a:latin typeface="Arial" panose="020B0604020202020204" pitchFamily="34" charset="0"/>
                <a:cs typeface="Arial" panose="020B0604020202020204" pitchFamily="34" charset="0"/>
              </a:rPr>
              <a:t>s </a:t>
            </a:r>
            <a:r>
              <a:rPr lang="en-US" altLang="en-US" sz="3600" b="1" dirty="0">
                <a:latin typeface="Arial" panose="020B0604020202020204" pitchFamily="34" charset="0"/>
                <a:cs typeface="Arial" panose="020B0604020202020204" pitchFamily="34" charset="0"/>
              </a:rPr>
              <a:t>Y</a:t>
            </a:r>
            <a:r>
              <a:rPr lang="en-US" altLang="en-US" sz="3600" b="1" dirty="0" smtClean="0">
                <a:latin typeface="Arial" panose="020B0604020202020204" pitchFamily="34" charset="0"/>
                <a:cs typeface="Arial" panose="020B0604020202020204" pitchFamily="34" charset="0"/>
              </a:rPr>
              <a:t>ou </a:t>
            </a:r>
            <a:r>
              <a:rPr lang="en-US" altLang="en-US" sz="3600" b="1" dirty="0">
                <a:latin typeface="Arial" panose="020B0604020202020204" pitchFamily="34" charset="0"/>
                <a:cs typeface="Arial" panose="020B0604020202020204" pitchFamily="34" charset="0"/>
              </a:rPr>
              <a:t>A</a:t>
            </a:r>
            <a:r>
              <a:rPr lang="en-US" altLang="en-US" sz="3600" b="1" dirty="0" smtClean="0">
                <a:latin typeface="Arial" panose="020B0604020202020204" pitchFamily="34" charset="0"/>
                <a:cs typeface="Arial" panose="020B0604020202020204" pitchFamily="34" charset="0"/>
              </a:rPr>
              <a:t>pproach </a:t>
            </a:r>
            <a:r>
              <a:rPr lang="en-US" altLang="en-US" sz="3600" b="1" dirty="0">
                <a:latin typeface="Arial" panose="020B0604020202020204" pitchFamily="34" charset="0"/>
                <a:cs typeface="Arial" panose="020B0604020202020204" pitchFamily="34" charset="0"/>
              </a:rPr>
              <a:t>T</a:t>
            </a:r>
            <a:r>
              <a:rPr lang="en-US" altLang="en-US" sz="3600" b="1" dirty="0" smtClean="0">
                <a:latin typeface="Arial" panose="020B0604020202020204" pitchFamily="34" charset="0"/>
                <a:cs typeface="Arial" panose="020B0604020202020204" pitchFamily="34" charset="0"/>
              </a:rPr>
              <a:t>raining </a:t>
            </a:r>
            <a:r>
              <a:rPr lang="en-US" altLang="en-US" sz="3600" b="1" dirty="0">
                <a:latin typeface="Arial" panose="020B0604020202020204" pitchFamily="34" charset="0"/>
                <a:cs typeface="Arial" panose="020B0604020202020204" pitchFamily="34" charset="0"/>
              </a:rPr>
              <a:t>C</a:t>
            </a:r>
            <a:r>
              <a:rPr lang="en-US" altLang="en-US" sz="3600" b="1" dirty="0" smtClean="0">
                <a:latin typeface="Arial" panose="020B0604020202020204" pitchFamily="34" charset="0"/>
                <a:cs typeface="Arial" panose="020B0604020202020204" pitchFamily="34" charset="0"/>
              </a:rPr>
              <a:t>ompletion</a:t>
            </a:r>
            <a:endParaRPr lang="en-US" sz="3600" b="1" dirty="0">
              <a:latin typeface="Arial" panose="020B0604020202020204" pitchFamily="34" charset="0"/>
              <a:cs typeface="Arial" panose="020B0604020202020204" pitchFamily="34" charset="0"/>
            </a:endParaRPr>
          </a:p>
        </p:txBody>
      </p:sp>
      <p:pic>
        <p:nvPicPr>
          <p:cNvPr id="4" name="Picture 3"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6866" y="3319009"/>
            <a:ext cx="4054929" cy="30411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314" y="5471368"/>
            <a:ext cx="2519066" cy="1119256"/>
          </a:xfrm>
          <a:prstGeom prst="rect">
            <a:avLst/>
          </a:prstGeom>
        </p:spPr>
      </p:pic>
      <p:sp>
        <p:nvSpPr>
          <p:cNvPr id="6" name="Content Placeholder 2"/>
          <p:cNvSpPr>
            <a:spLocks noGrp="1"/>
          </p:cNvSpPr>
          <p:nvPr>
            <p:ph idx="1"/>
          </p:nvPr>
        </p:nvSpPr>
        <p:spPr>
          <a:xfrm>
            <a:off x="914400" y="1676400"/>
            <a:ext cx="7772400" cy="4602163"/>
          </a:xfrm>
        </p:spPr>
        <p:txBody>
          <a:bodyPr>
            <a:normAutofit/>
          </a:bodyPr>
          <a:lstStyle/>
          <a:p>
            <a:pPr>
              <a:spcAft>
                <a:spcPts val="1000"/>
              </a:spcAft>
            </a:pPr>
            <a:r>
              <a:rPr lang="en-US" altLang="en-US" sz="2400" b="0" dirty="0" smtClean="0">
                <a:latin typeface="Arial" panose="020B0604020202020204" pitchFamily="34" charset="0"/>
                <a:cs typeface="Arial" panose="020B0604020202020204" pitchFamily="34" charset="0"/>
              </a:rPr>
              <a:t>Your Training Success Coach will help you update your resume and sharpen your interview skills. </a:t>
            </a:r>
          </a:p>
          <a:p>
            <a:pPr>
              <a:spcAft>
                <a:spcPts val="1000"/>
              </a:spcAft>
            </a:pPr>
            <a:r>
              <a:rPr lang="en-US" altLang="en-US" sz="2400" b="0" dirty="0" smtClean="0">
                <a:latin typeface="Arial" panose="020B0604020202020204" pitchFamily="34" charset="0"/>
                <a:cs typeface="Arial" panose="020B0604020202020204" pitchFamily="34" charset="0"/>
              </a:rPr>
              <a:t>They will also introduce you to an Employment Success Coach who will assist </a:t>
            </a:r>
            <a:r>
              <a:rPr lang="en-US" altLang="en-US" sz="2400" dirty="0" smtClean="0">
                <a:latin typeface="Arial" panose="020B0604020202020204" pitchFamily="34" charset="0"/>
                <a:cs typeface="Arial" panose="020B0604020202020204" pitchFamily="34" charset="0"/>
              </a:rPr>
              <a:t>further with y</a:t>
            </a:r>
            <a:r>
              <a:rPr lang="en-US" altLang="en-US" sz="2400" b="0" dirty="0" smtClean="0">
                <a:latin typeface="Arial" panose="020B0604020202020204" pitchFamily="34" charset="0"/>
                <a:cs typeface="Arial" panose="020B0604020202020204" pitchFamily="34" charset="0"/>
              </a:rPr>
              <a:t>our job search and</a:t>
            </a:r>
            <a:r>
              <a:rPr lang="en-US" altLang="en-US" sz="2400" dirty="0" smtClean="0">
                <a:latin typeface="Arial" panose="020B0604020202020204" pitchFamily="34" charset="0"/>
                <a:cs typeface="Arial" panose="020B0604020202020204" pitchFamily="34" charset="0"/>
              </a:rPr>
              <a:t> connect you with one of our job developers. </a:t>
            </a:r>
          </a:p>
          <a:p>
            <a:pPr>
              <a:spcAft>
                <a:spcPts val="1000"/>
              </a:spcAft>
            </a:pPr>
            <a:r>
              <a:rPr lang="en-US" altLang="en-US" sz="2400" dirty="0" smtClean="0">
                <a:latin typeface="Arial" panose="020B0604020202020204" pitchFamily="34" charset="0"/>
                <a:cs typeface="Arial" panose="020B0604020202020204" pitchFamily="34" charset="0"/>
              </a:rPr>
              <a:t>Your very own “headhunter”, how awesome is that!!</a:t>
            </a:r>
          </a:p>
        </p:txBody>
      </p:sp>
    </p:spTree>
    <p:extLst>
      <p:ext uri="{BB962C8B-B14F-4D97-AF65-F5344CB8AC3E}">
        <p14:creationId xmlns:p14="http://schemas.microsoft.com/office/powerpoint/2010/main" val="51281240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578780" cy="1143000"/>
          </a:xfrm>
        </p:spPr>
        <p:txBody>
          <a:bodyPr>
            <a:noAutofit/>
          </a:bodyPr>
          <a:lstStyle/>
          <a:p>
            <a:r>
              <a:rPr lang="en-US" altLang="en-US" sz="3600" b="1" dirty="0" smtClean="0">
                <a:latin typeface="Arial" panose="020B0604020202020204" pitchFamily="34" charset="0"/>
                <a:cs typeface="Arial" panose="020B0604020202020204" pitchFamily="34" charset="0"/>
              </a:rPr>
              <a:t>You Did It! Congratulations On Your New Job!</a:t>
            </a:r>
            <a:endParaRPr lang="en-US" sz="3600" b="1" dirty="0">
              <a:latin typeface="Arial" panose="020B0604020202020204" pitchFamily="34" charset="0"/>
              <a:cs typeface="Arial" panose="020B0604020202020204" pitchFamily="34" charset="0"/>
            </a:endParaRPr>
          </a:p>
        </p:txBody>
      </p:sp>
      <p:pic>
        <p:nvPicPr>
          <p:cNvPr id="4" name="Picture 3"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6866" y="3319009"/>
            <a:ext cx="4054929" cy="30411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314" y="5471368"/>
            <a:ext cx="2519066" cy="1119256"/>
          </a:xfrm>
          <a:prstGeom prst="rect">
            <a:avLst/>
          </a:prstGeom>
        </p:spPr>
      </p:pic>
      <p:sp>
        <p:nvSpPr>
          <p:cNvPr id="6" name="Content Placeholder 2"/>
          <p:cNvSpPr>
            <a:spLocks noGrp="1"/>
          </p:cNvSpPr>
          <p:nvPr>
            <p:ph idx="1"/>
          </p:nvPr>
        </p:nvSpPr>
        <p:spPr>
          <a:xfrm>
            <a:off x="914400" y="1676400"/>
            <a:ext cx="8001000" cy="4602163"/>
          </a:xfrm>
        </p:spPr>
        <p:txBody>
          <a:bodyPr>
            <a:normAutofit/>
          </a:bodyPr>
          <a:lstStyle/>
          <a:p>
            <a:r>
              <a:rPr lang="en-US" altLang="en-US" sz="2400" b="0" dirty="0" smtClean="0">
                <a:latin typeface="Arial" panose="020B0604020202020204" pitchFamily="34" charset="0"/>
                <a:cs typeface="Arial" panose="020B0604020202020204" pitchFamily="34" charset="0"/>
              </a:rPr>
              <a:t>Once you find employment our services do not stop! </a:t>
            </a:r>
          </a:p>
          <a:p>
            <a:pPr marL="0" indent="0">
              <a:buNone/>
            </a:pPr>
            <a:endParaRPr lang="en-US" altLang="en-US" sz="2400" b="0" dirty="0" smtClean="0">
              <a:latin typeface="Arial" panose="020B0604020202020204" pitchFamily="34" charset="0"/>
              <a:cs typeface="Arial" panose="020B0604020202020204" pitchFamily="34" charset="0"/>
            </a:endParaRPr>
          </a:p>
          <a:p>
            <a:r>
              <a:rPr lang="en-US" altLang="en-US" sz="2400" dirty="0" smtClean="0">
                <a:latin typeface="Arial" panose="020B0604020202020204" pitchFamily="34" charset="0"/>
                <a:cs typeface="Arial" panose="020B0604020202020204" pitchFamily="34" charset="0"/>
              </a:rPr>
              <a:t>We will contact you from time to time to say “Hello” and to see how you are doing.</a:t>
            </a:r>
          </a:p>
          <a:p>
            <a:pPr marL="0" indent="0">
              <a:buNone/>
            </a:pPr>
            <a:endParaRPr lang="en-US" altLang="en-US" sz="2400" dirty="0">
              <a:latin typeface="Arial" panose="020B0604020202020204" pitchFamily="34" charset="0"/>
              <a:cs typeface="Arial" panose="020B0604020202020204" pitchFamily="34" charset="0"/>
            </a:endParaRPr>
          </a:p>
          <a:p>
            <a:r>
              <a:rPr lang="en-US" altLang="en-US" sz="2400" dirty="0" smtClean="0">
                <a:latin typeface="Arial" panose="020B0604020202020204" pitchFamily="34" charset="0"/>
                <a:cs typeface="Arial" panose="020B0604020202020204" pitchFamily="34" charset="0"/>
              </a:rPr>
              <a:t>If </a:t>
            </a:r>
            <a:r>
              <a:rPr lang="en-US" altLang="en-US" sz="2400" dirty="0">
                <a:latin typeface="Arial" panose="020B0604020202020204" pitchFamily="34" charset="0"/>
                <a:cs typeface="Arial" panose="020B0604020202020204" pitchFamily="34" charset="0"/>
              </a:rPr>
              <a:t>you do need our assistance again, we will be happy to </a:t>
            </a:r>
            <a:r>
              <a:rPr lang="en-US" altLang="en-US" sz="2400" dirty="0" smtClean="0">
                <a:latin typeface="Arial" panose="020B0604020202020204" pitchFamily="34" charset="0"/>
                <a:cs typeface="Arial" panose="020B0604020202020204" pitchFamily="34" charset="0"/>
              </a:rPr>
              <a:t>assist!!</a:t>
            </a:r>
            <a:endParaRPr lang="en-US" altLang="en-US" sz="2400" b="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48850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990600"/>
          </a:xfrm>
        </p:spPr>
        <p:txBody>
          <a:bodyPr/>
          <a:lstStyle/>
          <a:p>
            <a:r>
              <a:rPr lang="en-US" altLang="en-US" b="1" dirty="0">
                <a:latin typeface="Arial" panose="020B0604020202020204" pitchFamily="34" charset="0"/>
                <a:cs typeface="Arial" panose="020B0604020202020204" pitchFamily="34" charset="0"/>
              </a:rPr>
              <a:t>Next Steps…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34400" cy="4525963"/>
          </a:xfrm>
        </p:spPr>
        <p:txBody>
          <a:bodyPr/>
          <a:lstStyle/>
          <a:p>
            <a:pPr algn="just"/>
            <a:endParaRPr lang="en-US" dirty="0"/>
          </a:p>
          <a:p>
            <a:endParaRPr lang="en-US" dirty="0"/>
          </a:p>
        </p:txBody>
      </p:sp>
      <p:pic>
        <p:nvPicPr>
          <p:cNvPr id="4" name="Picture 3"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6866" y="3319009"/>
            <a:ext cx="4054929" cy="30411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314" y="5471368"/>
            <a:ext cx="2519066" cy="1119256"/>
          </a:xfrm>
          <a:prstGeom prst="rect">
            <a:avLst/>
          </a:prstGeom>
        </p:spPr>
      </p:pic>
      <p:sp>
        <p:nvSpPr>
          <p:cNvPr id="6" name="Rectangle 5"/>
          <p:cNvSpPr/>
          <p:nvPr/>
        </p:nvSpPr>
        <p:spPr>
          <a:xfrm>
            <a:off x="1028700" y="990600"/>
            <a:ext cx="7740580" cy="4893647"/>
          </a:xfrm>
          <a:prstGeom prst="rect">
            <a:avLst/>
          </a:prstGeom>
        </p:spPr>
        <p:txBody>
          <a:bodyPr wrap="square">
            <a:spAutoFit/>
          </a:bodyPr>
          <a:lstStyle/>
          <a:p>
            <a:pPr marL="457200" indent="-457200">
              <a:spcAft>
                <a:spcPts val="400"/>
              </a:spcAft>
              <a:buFont typeface="Arial" panose="020B0604020202020204" pitchFamily="34" charset="0"/>
              <a:buChar char="•"/>
            </a:pPr>
            <a:r>
              <a:rPr lang="en-US" altLang="en-US" sz="2400" dirty="0" smtClean="0">
                <a:latin typeface="Arial" panose="020B0604020202020204" pitchFamily="34" charset="0"/>
                <a:cs typeface="Arial" panose="020B0604020202020204" pitchFamily="34" charset="0"/>
              </a:rPr>
              <a:t>Do a self-assessment and review </a:t>
            </a:r>
            <a:r>
              <a:rPr lang="en-US" altLang="en-US" sz="2400" dirty="0">
                <a:latin typeface="Arial" panose="020B0604020202020204" pitchFamily="34" charset="0"/>
                <a:cs typeface="Arial" panose="020B0604020202020204" pitchFamily="34" charset="0"/>
              </a:rPr>
              <a:t>your </a:t>
            </a:r>
            <a:r>
              <a:rPr lang="en-US" altLang="en-US" sz="2400" dirty="0" smtClean="0">
                <a:latin typeface="Arial" panose="020B0604020202020204" pitchFamily="34" charset="0"/>
                <a:cs typeface="Arial" panose="020B0604020202020204" pitchFamily="34" charset="0"/>
              </a:rPr>
              <a:t>options, there are so many to get you to your dream!</a:t>
            </a:r>
            <a:endParaRPr lang="en-US" altLang="en-US" sz="2400" dirty="0">
              <a:latin typeface="Arial" panose="020B0604020202020204" pitchFamily="34" charset="0"/>
              <a:cs typeface="Arial" panose="020B0604020202020204" pitchFamily="34" charset="0"/>
            </a:endParaRPr>
          </a:p>
          <a:p>
            <a:pPr marL="457200" indent="-457200">
              <a:spcAft>
                <a:spcPts val="400"/>
              </a:spcAft>
              <a:buFont typeface="Arial" panose="020B0604020202020204" pitchFamily="34" charset="0"/>
              <a:buChar char="•"/>
            </a:pPr>
            <a:r>
              <a:rPr lang="en-US" altLang="en-US" sz="2400" dirty="0" smtClean="0">
                <a:latin typeface="Arial" panose="020B0604020202020204" pitchFamily="34" charset="0"/>
                <a:cs typeface="Arial" panose="020B0604020202020204" pitchFamily="34" charset="0"/>
              </a:rPr>
              <a:t>Talk </a:t>
            </a:r>
            <a:r>
              <a:rPr lang="en-US" altLang="en-US" sz="2400" dirty="0">
                <a:latin typeface="Arial" panose="020B0604020202020204" pitchFamily="34" charset="0"/>
                <a:cs typeface="Arial" panose="020B0604020202020204" pitchFamily="34" charset="0"/>
              </a:rPr>
              <a:t>to a Success Coach about the steps toward training eligibility.</a:t>
            </a:r>
          </a:p>
          <a:p>
            <a:pPr marL="457200" indent="-457200">
              <a:spcAft>
                <a:spcPts val="400"/>
              </a:spcAft>
              <a:buFont typeface="Arial" panose="020B0604020202020204" pitchFamily="34" charset="0"/>
              <a:buChar char="•"/>
            </a:pPr>
            <a:r>
              <a:rPr lang="en-US" altLang="en-US" sz="2400" dirty="0" smtClean="0">
                <a:latin typeface="Arial" panose="020B0604020202020204" pitchFamily="34" charset="0"/>
                <a:cs typeface="Arial" panose="020B0604020202020204" pitchFamily="34" charset="0"/>
              </a:rPr>
              <a:t>With guidance from your Success Coach set your goals!</a:t>
            </a:r>
            <a:endParaRPr lang="en-US" altLang="en-US" sz="2400" strike="sngStrike" dirty="0">
              <a:latin typeface="Arial" panose="020B0604020202020204" pitchFamily="34" charset="0"/>
              <a:cs typeface="Arial" panose="020B0604020202020204" pitchFamily="34" charset="0"/>
            </a:endParaRPr>
          </a:p>
          <a:p>
            <a:pPr marL="457200" indent="-457200">
              <a:spcAft>
                <a:spcPts val="400"/>
              </a:spcAft>
              <a:buFont typeface="Arial" panose="020B0604020202020204" pitchFamily="34" charset="0"/>
              <a:buChar char="•"/>
            </a:pPr>
            <a:r>
              <a:rPr lang="en-US" altLang="en-US" sz="2400" dirty="0" smtClean="0">
                <a:latin typeface="Arial" panose="020B0604020202020204" pitchFamily="34" charset="0"/>
                <a:cs typeface="Arial" panose="020B0604020202020204" pitchFamily="34" charset="0"/>
              </a:rPr>
              <a:t>Be </a:t>
            </a:r>
            <a:r>
              <a:rPr lang="en-US" altLang="en-US" sz="2400" dirty="0">
                <a:latin typeface="Arial" panose="020B0604020202020204" pitchFamily="34" charset="0"/>
                <a:cs typeface="Arial" panose="020B0604020202020204" pitchFamily="34" charset="0"/>
              </a:rPr>
              <a:t>prepared to </a:t>
            </a:r>
            <a:r>
              <a:rPr lang="en-US" altLang="en-US" sz="2400" dirty="0" smtClean="0">
                <a:latin typeface="Arial" panose="020B0604020202020204" pitchFamily="34" charset="0"/>
                <a:cs typeface="Arial" panose="020B0604020202020204" pitchFamily="34" charset="0"/>
              </a:rPr>
              <a:t>gather and bring </a:t>
            </a:r>
            <a:r>
              <a:rPr lang="en-US" altLang="en-US" sz="2400" dirty="0">
                <a:latin typeface="Arial" panose="020B0604020202020204" pitchFamily="34" charset="0"/>
                <a:cs typeface="Arial" panose="020B0604020202020204" pitchFamily="34" charset="0"/>
              </a:rPr>
              <a:t>the appropriate </a:t>
            </a:r>
            <a:r>
              <a:rPr lang="en-US" altLang="en-US" sz="2400" dirty="0" smtClean="0">
                <a:latin typeface="Arial" panose="020B0604020202020204" pitchFamily="34" charset="0"/>
                <a:cs typeface="Arial" panose="020B0604020202020204" pitchFamily="34" charset="0"/>
              </a:rPr>
              <a:t>documents </a:t>
            </a:r>
            <a:r>
              <a:rPr lang="en-US" altLang="en-US" sz="2400" dirty="0">
                <a:latin typeface="Arial" panose="020B0604020202020204" pitchFamily="34" charset="0"/>
                <a:cs typeface="Arial" panose="020B0604020202020204" pitchFamily="34" charset="0"/>
              </a:rPr>
              <a:t>to meet eligibility </a:t>
            </a:r>
            <a:r>
              <a:rPr lang="en-US" altLang="en-US" sz="2400" dirty="0" smtClean="0">
                <a:latin typeface="Arial" panose="020B0604020202020204" pitchFamily="34" charset="0"/>
                <a:cs typeface="Arial" panose="020B0604020202020204" pitchFamily="34" charset="0"/>
              </a:rPr>
              <a:t>requirements.</a:t>
            </a:r>
            <a:endParaRPr lang="en-US" altLang="en-US" sz="2400" dirty="0">
              <a:latin typeface="Arial" panose="020B0604020202020204" pitchFamily="34" charset="0"/>
              <a:cs typeface="Arial" panose="020B0604020202020204" pitchFamily="34" charset="0"/>
            </a:endParaRPr>
          </a:p>
          <a:p>
            <a:pPr marL="457200" indent="-457200">
              <a:spcAft>
                <a:spcPts val="400"/>
              </a:spcAft>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Appointments can last up to an </a:t>
            </a:r>
            <a:r>
              <a:rPr lang="en-US" altLang="en-US" sz="2400" dirty="0" smtClean="0">
                <a:latin typeface="Arial" panose="020B0604020202020204" pitchFamily="34" charset="0"/>
                <a:cs typeface="Arial" panose="020B0604020202020204" pitchFamily="34" charset="0"/>
              </a:rPr>
              <a:t>hour.</a:t>
            </a:r>
            <a:endParaRPr lang="en-US" altLang="en-US" sz="2400" dirty="0">
              <a:latin typeface="Arial" panose="020B0604020202020204" pitchFamily="34" charset="0"/>
              <a:cs typeface="Arial" panose="020B0604020202020204" pitchFamily="34" charset="0"/>
            </a:endParaRPr>
          </a:p>
          <a:p>
            <a:pPr marL="457200" indent="-457200">
              <a:spcAft>
                <a:spcPts val="400"/>
              </a:spcAft>
              <a:buFont typeface="Arial" panose="020B0604020202020204" pitchFamily="34" charset="0"/>
              <a:buChar char="•"/>
            </a:pPr>
            <a:r>
              <a:rPr lang="en-US" altLang="en-US" sz="2400" dirty="0" smtClean="0">
                <a:solidFill>
                  <a:srgbClr val="080808"/>
                </a:solidFill>
                <a:latin typeface="Arial" panose="020B0604020202020204" pitchFamily="34" charset="0"/>
                <a:cs typeface="Arial" panose="020B0604020202020204" pitchFamily="34" charset="0"/>
              </a:rPr>
              <a:t>A </a:t>
            </a:r>
            <a:r>
              <a:rPr lang="en-US" altLang="en-US" sz="2400" dirty="0">
                <a:solidFill>
                  <a:srgbClr val="080808"/>
                </a:solidFill>
                <a:latin typeface="Arial" panose="020B0604020202020204" pitchFamily="34" charset="0"/>
                <a:cs typeface="Arial" panose="020B0604020202020204" pitchFamily="34" charset="0"/>
              </a:rPr>
              <a:t>Success Coach will </a:t>
            </a:r>
            <a:r>
              <a:rPr lang="en-US" altLang="en-US" sz="2400" dirty="0" smtClean="0">
                <a:solidFill>
                  <a:srgbClr val="080808"/>
                </a:solidFill>
                <a:latin typeface="Arial" panose="020B0604020202020204" pitchFamily="34" charset="0"/>
                <a:cs typeface="Arial" panose="020B0604020202020204" pitchFamily="34" charset="0"/>
              </a:rPr>
              <a:t>be available </a:t>
            </a:r>
            <a:r>
              <a:rPr lang="en-US" altLang="en-US" sz="2400" dirty="0">
                <a:solidFill>
                  <a:srgbClr val="080808"/>
                </a:solidFill>
                <a:latin typeface="Arial" panose="020B0604020202020204" pitchFamily="34" charset="0"/>
                <a:cs typeface="Arial" panose="020B0604020202020204" pitchFamily="34" charset="0"/>
              </a:rPr>
              <a:t>to </a:t>
            </a:r>
            <a:r>
              <a:rPr lang="en-US" altLang="en-US" sz="2400" dirty="0" smtClean="0">
                <a:solidFill>
                  <a:srgbClr val="080808"/>
                </a:solidFill>
                <a:latin typeface="Arial" panose="020B0604020202020204" pitchFamily="34" charset="0"/>
                <a:cs typeface="Arial" panose="020B0604020202020204" pitchFamily="34" charset="0"/>
              </a:rPr>
              <a:t>answer any questions.</a:t>
            </a:r>
            <a:endParaRPr lang="en-US" altLang="en-US" sz="2400" dirty="0">
              <a:solidFill>
                <a:srgbClr val="080808"/>
              </a:solidFill>
              <a:latin typeface="Arial" panose="020B0604020202020204" pitchFamily="34" charset="0"/>
              <a:cs typeface="Arial" panose="020B0604020202020204" pitchFamily="34" charset="0"/>
            </a:endParaRPr>
          </a:p>
          <a:p>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341039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822960" lvl="2" indent="-571500" algn="l">
              <a:defRPr/>
            </a:pPr>
            <a:r>
              <a:rPr lang="en-US" sz="4200" dirty="0" smtClean="0">
                <a:latin typeface="Arial" panose="020B0604020202020204" pitchFamily="34" charset="0"/>
                <a:cs typeface="Arial" panose="020B0604020202020204" pitchFamily="34" charset="0"/>
              </a:rPr>
              <a:t>Our </a:t>
            </a:r>
            <a:r>
              <a:rPr lang="en-US" sz="4200" dirty="0">
                <a:latin typeface="Arial" panose="020B0604020202020204" pitchFamily="34" charset="0"/>
                <a:cs typeface="Arial" panose="020B0604020202020204" pitchFamily="34" charset="0"/>
              </a:rPr>
              <a:t>Career </a:t>
            </a:r>
            <a:r>
              <a:rPr lang="en-US" sz="4200" dirty="0" smtClean="0">
                <a:latin typeface="Arial" panose="020B0604020202020204" pitchFamily="34" charset="0"/>
                <a:cs typeface="Arial" panose="020B0604020202020204" pitchFamily="34" charset="0"/>
              </a:rPr>
              <a:t>Centers Are Located At:</a:t>
            </a:r>
            <a:endParaRPr lang="en-US" sz="4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1447800"/>
            <a:ext cx="7772400" cy="3505199"/>
          </a:xfrm>
        </p:spPr>
        <p:txBody>
          <a:bodyPr>
            <a:normAutofit/>
          </a:bodyPr>
          <a:lstStyle/>
          <a:p>
            <a:pPr marL="1025525" lvl="2" indent="0">
              <a:buNone/>
              <a:defRPr/>
            </a:pPr>
            <a:endParaRPr lang="en-US" dirty="0"/>
          </a:p>
          <a:p>
            <a:pPr marL="0" indent="0">
              <a:buNone/>
            </a:pPr>
            <a:endParaRPr lang="en-US" baseline="0" dirty="0" smtClean="0"/>
          </a:p>
        </p:txBody>
      </p:sp>
      <p:pic>
        <p:nvPicPr>
          <p:cNvPr id="4" name="Picture 3"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6866" y="3319009"/>
            <a:ext cx="4054929" cy="30411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5486400"/>
            <a:ext cx="2519066" cy="111925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985947584"/>
              </p:ext>
            </p:extLst>
          </p:nvPr>
        </p:nvGraphicFramePr>
        <p:xfrm>
          <a:off x="152400" y="1524000"/>
          <a:ext cx="8767466" cy="1774825"/>
        </p:xfrm>
        <a:graphic>
          <a:graphicData uri="http://schemas.openxmlformats.org/drawingml/2006/table">
            <a:tbl>
              <a:tblPr firstRow="1" bandRow="1">
                <a:tableStyleId>{5C22544A-7EE6-4342-B048-85BDC9FD1C3A}</a:tableStyleId>
              </a:tblPr>
              <a:tblGrid>
                <a:gridCol w="2490643"/>
                <a:gridCol w="3133390"/>
                <a:gridCol w="3143433"/>
              </a:tblGrid>
              <a:tr h="58653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CareerSource</a:t>
                      </a:r>
                      <a:r>
                        <a:rPr lang="en-US" sz="1800" baseline="0" dirty="0" smtClean="0">
                          <a:latin typeface="Arial" panose="020B0604020202020204" pitchFamily="34" charset="0"/>
                          <a:cs typeface="Arial" panose="020B0604020202020204" pitchFamily="34" charset="0"/>
                        </a:rPr>
                        <a:t> Broward</a:t>
                      </a:r>
                      <a:endParaRPr lang="en-US" sz="1800" dirty="0" smtClean="0">
                        <a:latin typeface="Arial" panose="020B0604020202020204" pitchFamily="34" charset="0"/>
                        <a:cs typeface="Arial" panose="020B0604020202020204" pitchFamily="34" charset="0"/>
                      </a:endParaRPr>
                    </a:p>
                  </a:txBody>
                  <a:tcPr marT="45704" marB="45704"/>
                </a:tc>
                <a:tc hMerge="1">
                  <a:txBody>
                    <a:bodyPr/>
                    <a:lstStyle/>
                    <a:p>
                      <a:endParaRPr lang="en-US" dirty="0"/>
                    </a:p>
                  </a:txBody>
                  <a:tcPr/>
                </a:tc>
                <a:tc hMerge="1">
                  <a:txBody>
                    <a:bodyPr/>
                    <a:lstStyle/>
                    <a:p>
                      <a:endParaRPr lang="en-US" dirty="0"/>
                    </a:p>
                  </a:txBody>
                  <a:tcPr/>
                </a:tc>
              </a:tr>
              <a:tr h="1188295">
                <a:tc>
                  <a:txBody>
                    <a:bodyPr/>
                    <a:lstStyle/>
                    <a:p>
                      <a:r>
                        <a:rPr lang="en-US" sz="1700" b="1" dirty="0" smtClean="0">
                          <a:latin typeface="Arial" panose="020B0604020202020204" pitchFamily="34" charset="0"/>
                          <a:cs typeface="Arial" panose="020B0604020202020204" pitchFamily="34" charset="0"/>
                        </a:rPr>
                        <a:t>7550 Davie Rd Ext.</a:t>
                      </a:r>
                    </a:p>
                    <a:p>
                      <a:r>
                        <a:rPr lang="en-US" sz="1700" b="1" dirty="0" smtClean="0">
                          <a:latin typeface="Arial" panose="020B0604020202020204" pitchFamily="34" charset="0"/>
                          <a:cs typeface="Arial" panose="020B0604020202020204" pitchFamily="34" charset="0"/>
                        </a:rPr>
                        <a:t>Hollywood, FL 33024</a:t>
                      </a:r>
                      <a:endParaRPr lang="en-US" sz="1700" b="1" dirty="0">
                        <a:latin typeface="Arial" panose="020B0604020202020204" pitchFamily="34" charset="0"/>
                        <a:cs typeface="Arial" panose="020B0604020202020204" pitchFamily="34" charset="0"/>
                      </a:endParaRPr>
                    </a:p>
                  </a:txBody>
                  <a:tcPr marT="45704" marB="4570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dirty="0" smtClean="0">
                          <a:latin typeface="Arial" panose="020B0604020202020204" pitchFamily="34" charset="0"/>
                          <a:cs typeface="Arial" panose="020B0604020202020204" pitchFamily="34" charset="0"/>
                        </a:rPr>
                        <a:t>2550 W. Oakland Park Blvd.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700" b="1" dirty="0" smtClean="0">
                          <a:latin typeface="Arial" panose="020B0604020202020204" pitchFamily="34" charset="0"/>
                          <a:cs typeface="Arial" panose="020B0604020202020204" pitchFamily="34" charset="0"/>
                        </a:rPr>
                        <a:t>Oakland Park, FL 33311</a:t>
                      </a:r>
                    </a:p>
                    <a:p>
                      <a:endParaRPr lang="en-US" sz="1700" dirty="0"/>
                    </a:p>
                  </a:txBody>
                  <a:tcPr marT="45704" marB="45704"/>
                </a:tc>
                <a:tc>
                  <a:txBody>
                    <a:bodyPr/>
                    <a:lstStyle/>
                    <a:p>
                      <a:pPr algn="ctr"/>
                      <a:r>
                        <a:rPr lang="en-US" sz="1700" b="1" dirty="0" smtClean="0">
                          <a:latin typeface="Arial" panose="020B0604020202020204" pitchFamily="34" charset="0"/>
                          <a:cs typeface="Arial" panose="020B0604020202020204" pitchFamily="34" charset="0"/>
                        </a:rPr>
                        <a:t>4941 Coconut Creek Pkwy.</a:t>
                      </a:r>
                      <a:r>
                        <a:rPr lang="en-US" sz="1700" b="1" baseline="0" dirty="0" smtClean="0">
                          <a:latin typeface="Arial" panose="020B0604020202020204" pitchFamily="34" charset="0"/>
                          <a:cs typeface="Arial" panose="020B0604020202020204" pitchFamily="34" charset="0"/>
                        </a:rPr>
                        <a:t> </a:t>
                      </a:r>
                      <a:br>
                        <a:rPr lang="en-US" sz="1700" b="1" baseline="0" dirty="0" smtClean="0">
                          <a:latin typeface="Arial" panose="020B0604020202020204" pitchFamily="34" charset="0"/>
                          <a:cs typeface="Arial" panose="020B0604020202020204" pitchFamily="34" charset="0"/>
                        </a:rPr>
                      </a:br>
                      <a:r>
                        <a:rPr lang="en-US" sz="1700" b="1" dirty="0" smtClean="0">
                          <a:latin typeface="Arial" panose="020B0604020202020204" pitchFamily="34" charset="0"/>
                          <a:cs typeface="Arial" panose="020B0604020202020204" pitchFamily="34" charset="0"/>
                        </a:rPr>
                        <a:t>Coconut Creek, FL 33063</a:t>
                      </a:r>
                    </a:p>
                    <a:p>
                      <a:endParaRPr lang="en-US" sz="1700" b="1" dirty="0"/>
                    </a:p>
                  </a:txBody>
                  <a:tcPr marT="45704" marB="45704"/>
                </a:tc>
              </a:tr>
            </a:tbl>
          </a:graphicData>
        </a:graphic>
      </p:graphicFrame>
    </p:spTree>
    <p:extLst>
      <p:ext uri="{BB962C8B-B14F-4D97-AF65-F5344CB8AC3E}">
        <p14:creationId xmlns:p14="http://schemas.microsoft.com/office/powerpoint/2010/main" val="346989078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latin typeface="Arila"/>
              </a:rPr>
              <a:t>What is WIOA?</a:t>
            </a:r>
            <a:endParaRPr lang="en-US" b="1" dirty="0">
              <a:latin typeface="Arila"/>
            </a:endParaRPr>
          </a:p>
        </p:txBody>
      </p:sp>
      <p:sp>
        <p:nvSpPr>
          <p:cNvPr id="3" name="Content Placeholder 2"/>
          <p:cNvSpPr>
            <a:spLocks noGrp="1"/>
          </p:cNvSpPr>
          <p:nvPr>
            <p:ph idx="1"/>
          </p:nvPr>
        </p:nvSpPr>
        <p:spPr>
          <a:xfrm>
            <a:off x="914400" y="1524001"/>
            <a:ext cx="7696200" cy="3429000"/>
          </a:xfrm>
        </p:spPr>
        <p:txBody>
          <a:bodyPr>
            <a:normAutofit fontScale="92500"/>
          </a:bodyPr>
          <a:lstStyle/>
          <a:p>
            <a:pPr>
              <a:defRPr/>
            </a:pPr>
            <a:r>
              <a:rPr lang="en-US" sz="2800" dirty="0" smtClean="0"/>
              <a:t>The </a:t>
            </a:r>
            <a:r>
              <a:rPr lang="en-US" sz="2800" dirty="0"/>
              <a:t>Workforce Innovation and Opportunity </a:t>
            </a:r>
            <a:r>
              <a:rPr lang="en-US" sz="2800" dirty="0" smtClean="0"/>
              <a:t>Act (</a:t>
            </a:r>
            <a:r>
              <a:rPr lang="en-US" sz="2800" dirty="0"/>
              <a:t>WIOA)</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is </a:t>
            </a:r>
            <a:r>
              <a:rPr lang="en-US" sz="2800" dirty="0">
                <a:latin typeface="Arial" panose="020B0604020202020204" pitchFamily="34" charset="0"/>
                <a:cs typeface="Arial" panose="020B0604020202020204" pitchFamily="34" charset="0"/>
              </a:rPr>
              <a:t>a </a:t>
            </a:r>
            <a:r>
              <a:rPr lang="en-US" sz="2800" dirty="0" smtClean="0">
                <a:latin typeface="Arial" panose="020B0604020202020204" pitchFamily="34" charset="0"/>
                <a:cs typeface="Arial" panose="020B0604020202020204" pitchFamily="34" charset="0"/>
              </a:rPr>
              <a:t>law that </a:t>
            </a:r>
            <a:r>
              <a:rPr lang="en-US" sz="2800" dirty="0">
                <a:latin typeface="Arial" panose="020B0604020202020204" pitchFamily="34" charset="0"/>
                <a:cs typeface="Arial" panose="020B0604020202020204" pitchFamily="34" charset="0"/>
              </a:rPr>
              <a:t>provides job seekers (like you) and employers with a variety of </a:t>
            </a:r>
            <a:r>
              <a:rPr lang="en-US" sz="2800" u="sng" dirty="0">
                <a:latin typeface="Arial" panose="020B0604020202020204" pitchFamily="34" charset="0"/>
                <a:cs typeface="Arial" panose="020B0604020202020204" pitchFamily="34" charset="0"/>
              </a:rPr>
              <a:t>workforce </a:t>
            </a:r>
            <a:r>
              <a:rPr lang="en-US" sz="2800" u="sng" dirty="0" smtClean="0">
                <a:latin typeface="Arial" panose="020B0604020202020204" pitchFamily="34" charset="0"/>
                <a:cs typeface="Arial" panose="020B0604020202020204" pitchFamily="34" charset="0"/>
              </a:rPr>
              <a:t>services</a:t>
            </a:r>
            <a:r>
              <a:rPr lang="en-US" sz="2800" dirty="0" smtClean="0">
                <a:latin typeface="Arial" panose="020B0604020202020204" pitchFamily="34" charset="0"/>
                <a:cs typeface="Arial" panose="020B0604020202020204" pitchFamily="34" charset="0"/>
              </a:rPr>
              <a:t>.</a:t>
            </a:r>
            <a:br>
              <a:rPr lang="en-US" sz="2800" dirty="0" smtClean="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This orientation is about </a:t>
            </a:r>
            <a:r>
              <a:rPr lang="en-US" sz="2800" b="1" u="sng" dirty="0">
                <a:latin typeface="Arial" panose="020B0604020202020204" pitchFamily="34" charset="0"/>
                <a:cs typeface="Arial" panose="020B0604020202020204" pitchFamily="34" charset="0"/>
              </a:rPr>
              <a:t>workforce </a:t>
            </a:r>
            <a:r>
              <a:rPr lang="en-US" sz="2800" b="1" u="sng" dirty="0" smtClean="0">
                <a:latin typeface="Arial" panose="020B0604020202020204" pitchFamily="34" charset="0"/>
                <a:cs typeface="Arial" panose="020B0604020202020204" pitchFamily="34" charset="0"/>
              </a:rPr>
              <a:t>services </a:t>
            </a:r>
            <a:r>
              <a:rPr lang="en-US" sz="2800" b="1" dirty="0" smtClean="0">
                <a:latin typeface="Arial" panose="020B0604020202020204" pitchFamily="34" charset="0"/>
                <a:cs typeface="Arial" panose="020B0604020202020204" pitchFamily="34" charset="0"/>
              </a:rPr>
              <a:t>available for you to help you get to your ultimate goals!!! We can do this together!! </a:t>
            </a:r>
            <a:endParaRPr lang="en-US" sz="2800" b="1" dirty="0">
              <a:latin typeface="Arial" panose="020B0604020202020204" pitchFamily="34" charset="0"/>
              <a:cs typeface="Arial" panose="020B0604020202020204" pitchFamily="34" charset="0"/>
            </a:endParaRPr>
          </a:p>
        </p:txBody>
      </p:sp>
      <p:pic>
        <p:nvPicPr>
          <p:cNvPr id="5" name="Picture 4"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223736" y="4805138"/>
            <a:ext cx="3285672" cy="838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314" y="5471368"/>
            <a:ext cx="2519066" cy="1119256"/>
          </a:xfrm>
          <a:prstGeom prst="rect">
            <a:avLst/>
          </a:prstGeom>
        </p:spPr>
      </p:pic>
    </p:spTree>
    <p:extLst>
      <p:ext uri="{BB962C8B-B14F-4D97-AF65-F5344CB8AC3E}">
        <p14:creationId xmlns:p14="http://schemas.microsoft.com/office/powerpoint/2010/main" val="113597996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90773"/>
            <a:ext cx="8305800" cy="1119027"/>
          </a:xfrm>
        </p:spPr>
        <p:txBody>
          <a:bodyPr>
            <a:normAutofit/>
          </a:bodyPr>
          <a:lstStyle/>
          <a:p>
            <a:r>
              <a:rPr lang="en-US" sz="3200" b="1" cap="all" dirty="0">
                <a:latin typeface="Arial" panose="020B0604020202020204" pitchFamily="34" charset="0"/>
                <a:cs typeface="Arial" panose="020B0604020202020204" pitchFamily="34" charset="0"/>
              </a:rPr>
              <a:t>Thank </a:t>
            </a:r>
            <a:r>
              <a:rPr lang="en-US" sz="3200" b="1" cap="all" dirty="0" smtClean="0">
                <a:latin typeface="Arial" panose="020B0604020202020204" pitchFamily="34" charset="0"/>
                <a:cs typeface="Arial" panose="020B0604020202020204" pitchFamily="34" charset="0"/>
              </a:rPr>
              <a:t>YOU For Attending Today’s WIOA Orientation!!</a:t>
            </a:r>
            <a:endParaRPr lang="en-US" sz="3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600200" y="4114800"/>
            <a:ext cx="6172200" cy="3124200"/>
          </a:xfrm>
        </p:spPr>
        <p:txBody>
          <a:bodyPr>
            <a:noAutofit/>
          </a:bodyPr>
          <a:lstStyle/>
          <a:p>
            <a:r>
              <a:rPr lang="en-US" sz="1800" dirty="0">
                <a:solidFill>
                  <a:schemeClr val="tx1"/>
                </a:solidFill>
              </a:rPr>
              <a:t/>
            </a:r>
            <a:br>
              <a:rPr lang="en-US" sz="1800" dirty="0">
                <a:solidFill>
                  <a:schemeClr val="tx1"/>
                </a:solidFill>
              </a:rPr>
            </a:br>
            <a:r>
              <a:rPr lang="en-US" sz="2000" dirty="0">
                <a:solidFill>
                  <a:schemeClr val="tx1"/>
                </a:solidFill>
              </a:rPr>
              <a:t/>
            </a:r>
            <a:br>
              <a:rPr lang="en-US" sz="2000" dirty="0">
                <a:solidFill>
                  <a:schemeClr val="tx1"/>
                </a:solidFill>
              </a:rPr>
            </a:br>
            <a:r>
              <a:rPr lang="en-US" sz="2000" b="1" dirty="0" smtClean="0">
                <a:solidFill>
                  <a:schemeClr val="tx1"/>
                </a:solidFill>
                <a:latin typeface="Arial" panose="020B0604020202020204" pitchFamily="34" charset="0"/>
                <a:cs typeface="Arial" panose="020B0604020202020204" pitchFamily="34" charset="0"/>
              </a:rPr>
              <a:t>Follow </a:t>
            </a:r>
            <a:r>
              <a:rPr lang="en-US" sz="2000" b="1" dirty="0">
                <a:solidFill>
                  <a:schemeClr val="tx1"/>
                </a:solidFill>
                <a:latin typeface="Arial" panose="020B0604020202020204" pitchFamily="34" charset="0"/>
                <a:cs typeface="Arial" panose="020B0604020202020204" pitchFamily="34" charset="0"/>
              </a:rPr>
              <a:t>CareerSource Broward: </a:t>
            </a:r>
            <a:endParaRPr lang="en-US" sz="2000" b="1" dirty="0" smtClean="0">
              <a:solidFill>
                <a:schemeClr val="tx1"/>
              </a:solidFill>
              <a:latin typeface="Arial" panose="020B0604020202020204" pitchFamily="34" charset="0"/>
              <a:cs typeface="Arial" panose="020B0604020202020204" pitchFamily="34" charset="0"/>
            </a:endParaRPr>
          </a:p>
          <a:p>
            <a:r>
              <a:rPr lang="en-US" sz="2000" dirty="0">
                <a:solidFill>
                  <a:schemeClr val="tx1"/>
                </a:solidFill>
                <a:hlinkClick r:id="rId3" action="ppaction://hlinkfile"/>
              </a:rPr>
              <a:t>www.careersourcebroward.com</a:t>
            </a:r>
            <a:endParaRPr lang="en-US" sz="2000" dirty="0">
              <a:solidFill>
                <a:schemeClr val="tx1"/>
              </a:solidFill>
              <a:hlinkClick r:id="rId4"/>
            </a:endParaRPr>
          </a:p>
          <a:p>
            <a:r>
              <a:rPr lang="en-US" sz="2000" dirty="0" smtClean="0">
                <a:solidFill>
                  <a:schemeClr val="tx1"/>
                </a:solidFill>
                <a:hlinkClick r:id="rId5"/>
              </a:rPr>
              <a:t>Facebook</a:t>
            </a:r>
            <a:endParaRPr lang="en-US" sz="2000" dirty="0" smtClean="0">
              <a:solidFill>
                <a:schemeClr val="tx1"/>
              </a:solidFill>
              <a:hlinkClick r:id="rId4"/>
            </a:endParaRPr>
          </a:p>
          <a:p>
            <a:r>
              <a:rPr lang="en-US" sz="2000" dirty="0" smtClean="0">
                <a:solidFill>
                  <a:schemeClr val="tx1"/>
                </a:solidFill>
                <a:hlinkClick r:id="rId6"/>
              </a:rPr>
              <a:t>Twitter</a:t>
            </a:r>
            <a:endParaRPr lang="en-US" sz="2000" dirty="0" smtClean="0">
              <a:solidFill>
                <a:schemeClr val="tx1"/>
              </a:solidFill>
              <a:hlinkClick r:id="rId4"/>
            </a:endParaRPr>
          </a:p>
          <a:p>
            <a:r>
              <a:rPr lang="en-US" sz="2000" dirty="0" smtClean="0">
                <a:solidFill>
                  <a:schemeClr val="tx1"/>
                </a:solidFill>
                <a:hlinkClick r:id="rId7"/>
              </a:rPr>
              <a:t>LinkedIn</a:t>
            </a:r>
            <a:r>
              <a:rPr lang="en-US" sz="2000" dirty="0" smtClean="0">
                <a:solidFill>
                  <a:schemeClr val="tx1"/>
                </a:solidFill>
                <a:hlinkClick r:id="rId4"/>
              </a:rPr>
              <a:t> </a:t>
            </a:r>
            <a:endParaRPr lang="en-US" sz="2000" dirty="0">
              <a:solidFill>
                <a:schemeClr val="tx1"/>
              </a:solidFill>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19400" y="-76200"/>
            <a:ext cx="2907042" cy="1291638"/>
          </a:xfrm>
          <a:prstGeom prst="rect">
            <a:avLst/>
          </a:prstGeom>
        </p:spPr>
      </p:pic>
      <p:sp>
        <p:nvSpPr>
          <p:cNvPr id="4" name="TextBox 3"/>
          <p:cNvSpPr txBox="1"/>
          <p:nvPr/>
        </p:nvSpPr>
        <p:spPr>
          <a:xfrm>
            <a:off x="762000" y="2362200"/>
            <a:ext cx="8001000" cy="1077218"/>
          </a:xfrm>
          <a:prstGeom prst="rect">
            <a:avLst/>
          </a:prstGeom>
          <a:noFill/>
        </p:spPr>
        <p:txBody>
          <a:bodyPr wrap="square" rtlCol="0">
            <a:spAutoFit/>
          </a:bodyPr>
          <a:lstStyle/>
          <a:p>
            <a:r>
              <a:rPr lang="en-US" sz="3200" dirty="0"/>
              <a:t>All of your hard work and our assistance will bring you a step closer to your goal of </a:t>
            </a:r>
            <a:r>
              <a:rPr lang="en-US" sz="3200" dirty="0" smtClean="0"/>
              <a:t>…..</a:t>
            </a:r>
            <a:endParaRPr lang="en-US" sz="3200" dirty="0"/>
          </a:p>
        </p:txBody>
      </p:sp>
    </p:spTree>
    <p:extLst>
      <p:ext uri="{BB962C8B-B14F-4D97-AF65-F5344CB8AC3E}">
        <p14:creationId xmlns:p14="http://schemas.microsoft.com/office/powerpoint/2010/main" val="78080784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Arial" panose="020B0604020202020204" pitchFamily="34" charset="0"/>
                <a:cs typeface="Arial" panose="020B0604020202020204" pitchFamily="34" charset="0"/>
              </a:rPr>
              <a:t>What </a:t>
            </a:r>
            <a:r>
              <a:rPr lang="en-US" altLang="en-US" b="1" dirty="0" smtClean="0">
                <a:latin typeface="Arial" panose="020B0604020202020204" pitchFamily="34" charset="0"/>
                <a:cs typeface="Arial" panose="020B0604020202020204" pitchFamily="34" charset="0"/>
              </a:rPr>
              <a:t>Are WIOA Workforce </a:t>
            </a:r>
            <a:r>
              <a:rPr lang="en-US" altLang="en-US" b="1" dirty="0">
                <a:latin typeface="Arial" panose="020B0604020202020204" pitchFamily="34" charset="0"/>
                <a:cs typeface="Arial" panose="020B0604020202020204" pitchFamily="34" charset="0"/>
              </a:rPr>
              <a:t>Services</a:t>
            </a:r>
            <a:r>
              <a:rPr lang="en-US" altLang="en-US" b="1" dirty="0" smtClean="0">
                <a:latin typeface="Arial" panose="020B0604020202020204" pitchFamily="34" charset="0"/>
                <a:cs typeface="Arial" panose="020B0604020202020204" pitchFamily="34" charset="0"/>
              </a:rPr>
              <a:t>?</a:t>
            </a:r>
            <a:br>
              <a:rPr lang="en-US" altLang="en-US" b="1" dirty="0" smtClean="0">
                <a:latin typeface="Arial" panose="020B0604020202020204" pitchFamily="34" charset="0"/>
                <a:cs typeface="Arial" panose="020B0604020202020204" pitchFamily="34" charset="0"/>
              </a:rPr>
            </a:b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1447800"/>
            <a:ext cx="7772400" cy="3810000"/>
          </a:xfrm>
        </p:spPr>
        <p:txBody>
          <a:bodyPr>
            <a:normAutofit fontScale="92500" lnSpcReduction="10000"/>
          </a:bodyPr>
          <a:lstStyle/>
          <a:p>
            <a:pPr marL="0" indent="0">
              <a:buNone/>
              <a:defRPr/>
            </a:pPr>
            <a:r>
              <a:rPr lang="en-US" sz="2400" dirty="0">
                <a:latin typeface="Arial" panose="020B0604020202020204" pitchFamily="34" charset="0"/>
                <a:cs typeface="Arial" panose="020B0604020202020204" pitchFamily="34" charset="0"/>
              </a:rPr>
              <a:t>We have </a:t>
            </a:r>
            <a:r>
              <a:rPr lang="en-US" sz="2400" dirty="0" smtClean="0">
                <a:latin typeface="Arial" panose="020B0604020202020204" pitchFamily="34" charset="0"/>
                <a:cs typeface="Arial" panose="020B0604020202020204" pitchFamily="34" charset="0"/>
              </a:rPr>
              <a:t>three (3) </a:t>
            </a:r>
            <a:r>
              <a:rPr lang="en-US" sz="2400" dirty="0">
                <a:latin typeface="Arial" panose="020B0604020202020204" pitchFamily="34" charset="0"/>
                <a:cs typeface="Arial" panose="020B0604020202020204" pitchFamily="34" charset="0"/>
              </a:rPr>
              <a:t>broad categories of workforce services </a:t>
            </a:r>
            <a:r>
              <a:rPr lang="en-US" sz="2400" dirty="0" smtClean="0">
                <a:latin typeface="Arial" panose="020B0604020202020204" pitchFamily="34" charset="0"/>
                <a:cs typeface="Arial" panose="020B0604020202020204" pitchFamily="34" charset="0"/>
              </a:rPr>
              <a:t>for individuals:</a:t>
            </a:r>
            <a:br>
              <a:rPr lang="en-US" sz="2400" dirty="0" smtClean="0">
                <a:latin typeface="Arial" panose="020B0604020202020204" pitchFamily="34" charset="0"/>
                <a:cs typeface="Arial" panose="020B0604020202020204" pitchFamily="34" charset="0"/>
              </a:rPr>
            </a:br>
            <a:endParaRPr lang="en-US" sz="1500" dirty="0" smtClean="0">
              <a:latin typeface="Arial" panose="020B0604020202020204" pitchFamily="34" charset="0"/>
              <a:cs typeface="Arial" panose="020B0604020202020204" pitchFamily="34" charset="0"/>
            </a:endParaRPr>
          </a:p>
          <a:p>
            <a:pPr marL="457200" indent="-457200">
              <a:buFont typeface="+mj-lt"/>
              <a:buAutoNum type="arabicPeriod"/>
              <a:defRPr/>
            </a:pPr>
            <a:r>
              <a:rPr lang="en-US" sz="2400" b="1" dirty="0" smtClean="0">
                <a:solidFill>
                  <a:schemeClr val="accent6">
                    <a:lumMod val="75000"/>
                  </a:schemeClr>
                </a:solidFill>
                <a:latin typeface="Arial" panose="020B0604020202020204" pitchFamily="34" charset="0"/>
                <a:cs typeface="Arial" panose="020B0604020202020204" pitchFamily="34" charset="0"/>
              </a:rPr>
              <a:t>Self </a:t>
            </a:r>
            <a:r>
              <a:rPr lang="en-US" sz="2400" b="1" dirty="0">
                <a:solidFill>
                  <a:schemeClr val="accent6">
                    <a:lumMod val="75000"/>
                  </a:schemeClr>
                </a:solidFill>
                <a:latin typeface="Arial" panose="020B0604020202020204" pitchFamily="34" charset="0"/>
                <a:cs typeface="Arial" panose="020B0604020202020204" pitchFamily="34" charset="0"/>
              </a:rPr>
              <a:t>service assistance </a:t>
            </a:r>
            <a:r>
              <a:rPr lang="en-US" sz="2400" dirty="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rPr>
              <a:t>for </a:t>
            </a:r>
            <a:r>
              <a:rPr lang="en-US" sz="2400" u="sng" dirty="0" smtClean="0">
                <a:latin typeface="Arial" panose="020B0604020202020204" pitchFamily="34" charset="0"/>
                <a:cs typeface="Arial" panose="020B0604020202020204" pitchFamily="34" charset="0"/>
              </a:rPr>
              <a:t>everyone</a:t>
            </a:r>
            <a:r>
              <a:rPr lang="en-US" sz="2400" dirty="0" smtClean="0">
                <a:latin typeface="Arial" panose="020B0604020202020204" pitchFamily="34" charset="0"/>
                <a:cs typeface="Arial" panose="020B0604020202020204" pitchFamily="34" charset="0"/>
              </a:rPr>
              <a:t>:</a:t>
            </a:r>
            <a:endParaRPr lang="en-US" sz="2400" u="sng" dirty="0">
              <a:latin typeface="Arial" panose="020B0604020202020204" pitchFamily="34" charset="0"/>
              <a:cs typeface="Arial" panose="020B0604020202020204" pitchFamily="34" charset="0"/>
            </a:endParaRPr>
          </a:p>
          <a:p>
            <a:pPr marL="1597025" lvl="2" indent="-571500">
              <a:buFont typeface="Courier New" panose="02070309020205020404" pitchFamily="49" charset="0"/>
              <a:buChar char="o"/>
              <a:defRPr/>
            </a:pPr>
            <a:r>
              <a:rPr lang="en-US" dirty="0">
                <a:latin typeface="Arial" panose="020B0604020202020204" pitchFamily="34" charset="0"/>
                <a:cs typeface="Arial" panose="020B0604020202020204" pitchFamily="34" charset="0"/>
              </a:rPr>
              <a:t>Available from any computer with internet </a:t>
            </a:r>
            <a:r>
              <a:rPr lang="en-US" dirty="0" smtClean="0">
                <a:latin typeface="Arial" panose="020B0604020202020204" pitchFamily="34" charset="0"/>
                <a:cs typeface="Arial" panose="020B0604020202020204" pitchFamily="34" charset="0"/>
              </a:rPr>
              <a:t>capability.</a:t>
            </a:r>
          </a:p>
          <a:p>
            <a:pPr marL="1597025" lvl="2" indent="-571500">
              <a:spcAft>
                <a:spcPts val="1000"/>
              </a:spcAft>
              <a:buFont typeface="Courier New" panose="02070309020205020404" pitchFamily="49" charset="0"/>
              <a:buChar char="o"/>
              <a:defRPr/>
            </a:pPr>
            <a:r>
              <a:rPr lang="en-US" dirty="0" smtClean="0">
                <a:latin typeface="Arial" panose="020B0604020202020204" pitchFamily="34" charset="0"/>
                <a:cs typeface="Arial" panose="020B0604020202020204" pitchFamily="34" charset="0"/>
              </a:rPr>
              <a:t>Available through our career </a:t>
            </a:r>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enter </a:t>
            </a:r>
            <a:r>
              <a:rPr lang="en-US" dirty="0">
                <a:latin typeface="Arial" panose="020B0604020202020204" pitchFamily="34" charset="0"/>
                <a:cs typeface="Arial" panose="020B0604020202020204" pitchFamily="34" charset="0"/>
              </a:rPr>
              <a:t>r</a:t>
            </a:r>
            <a:r>
              <a:rPr lang="en-US" dirty="0" smtClean="0">
                <a:latin typeface="Arial" panose="020B0604020202020204" pitchFamily="34" charset="0"/>
                <a:cs typeface="Arial" panose="020B0604020202020204" pitchFamily="34" charset="0"/>
              </a:rPr>
              <a:t>esource rooms.</a:t>
            </a:r>
          </a:p>
          <a:p>
            <a:pPr marL="457200" indent="-457200">
              <a:buFont typeface="+mj-lt"/>
              <a:buAutoNum type="arabicPeriod"/>
              <a:defRPr/>
            </a:pPr>
            <a:r>
              <a:rPr lang="en-US" sz="2400" b="1" dirty="0" smtClean="0">
                <a:solidFill>
                  <a:srgbClr val="33CC33"/>
                </a:solidFill>
                <a:latin typeface="Arial" panose="020B0604020202020204" pitchFamily="34" charset="0"/>
                <a:cs typeface="Arial" panose="020B0604020202020204" pitchFamily="34" charset="0"/>
              </a:rPr>
              <a:t>Individualized or “one-on-one” service assistance</a:t>
            </a:r>
          </a:p>
          <a:p>
            <a:pPr marL="457200" indent="-457200">
              <a:buFont typeface="+mj-lt"/>
              <a:buAutoNum type="arabicPeriod"/>
              <a:defRPr/>
            </a:pPr>
            <a:r>
              <a:rPr lang="en-US" sz="3000" b="1" dirty="0" smtClean="0">
                <a:solidFill>
                  <a:srgbClr val="00B0F0"/>
                </a:solidFill>
                <a:latin typeface="Arial" panose="020B0604020202020204" pitchFamily="34" charset="0"/>
                <a:cs typeface="Arial" panose="020B0604020202020204" pitchFamily="34" charset="0"/>
              </a:rPr>
              <a:t>Occupational skills training!!</a:t>
            </a:r>
            <a:endParaRPr lang="en-US" sz="3000" b="1" u="sng" dirty="0">
              <a:solidFill>
                <a:srgbClr val="00B0F0"/>
              </a:solidFill>
              <a:latin typeface="Arial" panose="020B0604020202020204" pitchFamily="34" charset="0"/>
              <a:cs typeface="Arial" panose="020B0604020202020204" pitchFamily="34" charset="0"/>
            </a:endParaRPr>
          </a:p>
          <a:p>
            <a:pPr marL="1597025" lvl="2" indent="-571500">
              <a:defRPr/>
            </a:pPr>
            <a:endParaRPr lang="en-US" dirty="0" smtClean="0"/>
          </a:p>
          <a:p>
            <a:pPr marL="1025525" lvl="2" indent="0">
              <a:buNone/>
              <a:defRPr/>
            </a:pPr>
            <a:endParaRPr lang="en-US" dirty="0" smtClean="0"/>
          </a:p>
          <a:p>
            <a:pPr marL="0" indent="0">
              <a:buNone/>
            </a:pPr>
            <a:endParaRPr lang="en-US" baseline="0" dirty="0" smtClean="0"/>
          </a:p>
        </p:txBody>
      </p:sp>
      <p:pic>
        <p:nvPicPr>
          <p:cNvPr id="4" name="Picture 3"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6866" y="3319009"/>
            <a:ext cx="4054929" cy="30411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5486400"/>
            <a:ext cx="2519066" cy="1119256"/>
          </a:xfrm>
          <a:prstGeom prst="rect">
            <a:avLst/>
          </a:prstGeom>
        </p:spPr>
      </p:pic>
    </p:spTree>
    <p:extLst>
      <p:ext uri="{BB962C8B-B14F-4D97-AF65-F5344CB8AC3E}">
        <p14:creationId xmlns:p14="http://schemas.microsoft.com/office/powerpoint/2010/main" val="364487869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ltLang="en-US" b="1" dirty="0">
                <a:latin typeface="Arial" panose="020B0604020202020204" pitchFamily="34" charset="0"/>
                <a:cs typeface="Arial" panose="020B0604020202020204" pitchFamily="34" charset="0"/>
              </a:rPr>
              <a:t>Workforce Services</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sz="4000" b="1" dirty="0">
                <a:solidFill>
                  <a:schemeClr val="accent6">
                    <a:lumMod val="75000"/>
                  </a:schemeClr>
                </a:solidFill>
                <a:latin typeface="Arial" panose="020B0604020202020204" pitchFamily="34" charset="0"/>
                <a:ea typeface="+mn-ea"/>
                <a:cs typeface="Arial" panose="020B0604020202020204" pitchFamily="34" charset="0"/>
              </a:rPr>
              <a:t>Self Service Assistance for Everyone</a:t>
            </a:r>
            <a:endParaRPr lang="en-US" sz="4000" b="1" dirty="0">
              <a:solidFill>
                <a:schemeClr val="accent6">
                  <a:lumMod val="75000"/>
                </a:schemeClr>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1066800" y="1600199"/>
            <a:ext cx="7772400" cy="4191001"/>
          </a:xfrm>
        </p:spPr>
        <p:txBody>
          <a:bodyPr>
            <a:normAutofit fontScale="92500" lnSpcReduction="20000"/>
          </a:bodyPr>
          <a:lstStyle/>
          <a:p>
            <a:r>
              <a:rPr lang="en-US" altLang="en-US" sz="2800" dirty="0" smtClean="0">
                <a:latin typeface="Arial" panose="020B0604020202020204" pitchFamily="34" charset="0"/>
                <a:cs typeface="Arial" panose="020B0604020202020204" pitchFamily="34" charset="0"/>
              </a:rPr>
              <a:t>Labor </a:t>
            </a:r>
            <a:r>
              <a:rPr lang="en-US" altLang="en-US" sz="2800" dirty="0">
                <a:latin typeface="Arial" panose="020B0604020202020204" pitchFamily="34" charset="0"/>
                <a:cs typeface="Arial" panose="020B0604020202020204" pitchFamily="34" charset="0"/>
              </a:rPr>
              <a:t>Market </a:t>
            </a:r>
            <a:r>
              <a:rPr lang="en-US" altLang="en-US" sz="2800" dirty="0" smtClean="0">
                <a:latin typeface="Arial" panose="020B0604020202020204" pitchFamily="34" charset="0"/>
                <a:cs typeface="Arial" panose="020B0604020202020204" pitchFamily="34" charset="0"/>
              </a:rPr>
              <a:t>Information using Employ Florida. </a:t>
            </a:r>
          </a:p>
          <a:p>
            <a:r>
              <a:rPr lang="en-US" altLang="en-US" sz="2800" dirty="0" smtClean="0">
                <a:latin typeface="Arial" panose="020B0604020202020204" pitchFamily="34" charset="0"/>
                <a:cs typeface="Arial" panose="020B0604020202020204" pitchFamily="34" charset="0"/>
              </a:rPr>
              <a:t>Workshops </a:t>
            </a:r>
            <a:r>
              <a:rPr lang="en-US" altLang="en-US" sz="2800" dirty="0">
                <a:latin typeface="Arial" panose="020B0604020202020204" pitchFamily="34" charset="0"/>
                <a:cs typeface="Arial" panose="020B0604020202020204" pitchFamily="34" charset="0"/>
              </a:rPr>
              <a:t>to sharpen your…</a:t>
            </a:r>
          </a:p>
          <a:p>
            <a:pPr lvl="1">
              <a:buFont typeface="Courier New" panose="02070309020205020404" pitchFamily="49" charset="0"/>
              <a:buChar char="o"/>
            </a:pPr>
            <a:r>
              <a:rPr lang="en-US" altLang="en-US" dirty="0" smtClean="0">
                <a:latin typeface="Arial" panose="020B0604020202020204" pitchFamily="34" charset="0"/>
                <a:cs typeface="Arial" panose="020B0604020202020204" pitchFamily="34" charset="0"/>
              </a:rPr>
              <a:t>Communication / Soft </a:t>
            </a:r>
            <a:r>
              <a:rPr lang="en-US" altLang="en-US" dirty="0">
                <a:latin typeface="Arial" panose="020B0604020202020204" pitchFamily="34" charset="0"/>
                <a:cs typeface="Arial" panose="020B0604020202020204" pitchFamily="34" charset="0"/>
              </a:rPr>
              <a:t>Skills</a:t>
            </a:r>
          </a:p>
          <a:p>
            <a:pPr lvl="1">
              <a:buFont typeface="Courier New" panose="02070309020205020404" pitchFamily="49" charset="0"/>
              <a:buChar char="o"/>
            </a:pPr>
            <a:r>
              <a:rPr lang="en-US" altLang="en-US" dirty="0" smtClean="0">
                <a:latin typeface="Arial" panose="020B0604020202020204" pitchFamily="34" charset="0"/>
                <a:cs typeface="Arial" panose="020B0604020202020204" pitchFamily="34" charset="0"/>
              </a:rPr>
              <a:t>Interviewing, Resume and Job Search Techniques</a:t>
            </a:r>
            <a:endParaRPr lang="en-US" altLang="en-US" dirty="0">
              <a:latin typeface="Arial" panose="020B0604020202020204" pitchFamily="34" charset="0"/>
              <a:cs typeface="Arial" panose="020B0604020202020204" pitchFamily="34" charset="0"/>
            </a:endParaRPr>
          </a:p>
          <a:p>
            <a:pPr marL="457200" lvl="1" indent="0">
              <a:buNone/>
            </a:pPr>
            <a:endParaRPr lang="en-US" altLang="en-US" sz="1200" dirty="0">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CSBD works closely with other local </a:t>
            </a:r>
            <a:r>
              <a:rPr lang="en-US" sz="2800" dirty="0" smtClean="0">
                <a:latin typeface="Arial" panose="020B0604020202020204" pitchFamily="34" charset="0"/>
                <a:cs typeface="Arial" panose="020B0604020202020204" pitchFamily="34" charset="0"/>
              </a:rPr>
              <a:t>partners </a:t>
            </a:r>
            <a:endParaRPr lang="en-US" sz="2800" dirty="0">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We can connect you to the right person in our centers or </a:t>
            </a:r>
            <a:r>
              <a:rPr lang="en-US" sz="2800" dirty="0" smtClean="0">
                <a:latin typeface="Arial" panose="020B0604020202020204" pitchFamily="34" charset="0"/>
                <a:cs typeface="Arial" panose="020B0604020202020204" pitchFamily="34" charset="0"/>
              </a:rPr>
              <a:t>in </a:t>
            </a:r>
            <a:r>
              <a:rPr lang="en-US" sz="2800" dirty="0">
                <a:latin typeface="Arial" panose="020B0604020202020204" pitchFamily="34" charset="0"/>
                <a:cs typeface="Arial" panose="020B0604020202020204" pitchFamily="34" charset="0"/>
              </a:rPr>
              <a:t>a partner agency to assist </a:t>
            </a:r>
            <a:r>
              <a:rPr lang="en-US" sz="2800" dirty="0" smtClean="0">
                <a:latin typeface="Arial" panose="020B0604020202020204" pitchFamily="34" charset="0"/>
                <a:cs typeface="Arial" panose="020B0604020202020204" pitchFamily="34" charset="0"/>
              </a:rPr>
              <a:t>with securing employment!</a:t>
            </a:r>
            <a:r>
              <a:rPr lang="en-US" altLang="en-US" sz="2800" dirty="0" smtClean="0">
                <a:latin typeface="Arial" panose="020B0604020202020204" pitchFamily="34" charset="0"/>
                <a:cs typeface="Arial" panose="020B0604020202020204" pitchFamily="34" charset="0"/>
              </a:rPr>
              <a:t/>
            </a:r>
            <a:br>
              <a:rPr lang="en-US" altLang="en-US" sz="2800" dirty="0" smtClean="0">
                <a:latin typeface="Arial" panose="020B0604020202020204" pitchFamily="34" charset="0"/>
                <a:cs typeface="Arial" panose="020B0604020202020204" pitchFamily="34" charset="0"/>
              </a:rPr>
            </a:br>
            <a:endParaRPr lang="en-US" altLang="en-US" sz="2800" dirty="0">
              <a:latin typeface="Arial" panose="020B0604020202020204" pitchFamily="34" charset="0"/>
              <a:cs typeface="Arial" panose="020B0604020202020204" pitchFamily="34" charset="0"/>
            </a:endParaRPr>
          </a:p>
          <a:p>
            <a:pPr marL="0" indent="0">
              <a:buNone/>
            </a:pPr>
            <a:endParaRPr lang="en-US" altLang="en-US" dirty="0" smtClean="0">
              <a:latin typeface="Arial" panose="020B0604020202020204" pitchFamily="34" charset="0"/>
              <a:cs typeface="Arial" panose="020B0604020202020204" pitchFamily="34" charset="0"/>
            </a:endParaRPr>
          </a:p>
          <a:p>
            <a:pPr algn="just"/>
            <a:endParaRPr lang="en-US" dirty="0"/>
          </a:p>
        </p:txBody>
      </p:sp>
      <p:pic>
        <p:nvPicPr>
          <p:cNvPr id="4" name="Picture 3"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6866" y="3319009"/>
            <a:ext cx="4054929" cy="30411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314" y="5471368"/>
            <a:ext cx="2519066" cy="1119256"/>
          </a:xfrm>
          <a:prstGeom prst="rect">
            <a:avLst/>
          </a:prstGeom>
        </p:spPr>
      </p:pic>
    </p:spTree>
    <p:extLst>
      <p:ext uri="{BB962C8B-B14F-4D97-AF65-F5344CB8AC3E}">
        <p14:creationId xmlns:p14="http://schemas.microsoft.com/office/powerpoint/2010/main" val="285585366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altLang="en-US" sz="3600" b="1" dirty="0" smtClean="0">
                <a:latin typeface="Arial" panose="020B0604020202020204" pitchFamily="34" charset="0"/>
                <a:cs typeface="Arial" panose="020B0604020202020204" pitchFamily="34" charset="0"/>
              </a:rPr>
              <a:t>Basic Eligibility for WIOA services</a:t>
            </a:r>
            <a:br>
              <a:rPr lang="en-US" altLang="en-US" sz="3600" b="1" dirty="0" smtClean="0">
                <a:latin typeface="Arial" panose="020B0604020202020204" pitchFamily="34" charset="0"/>
                <a:cs typeface="Arial" panose="020B0604020202020204" pitchFamily="34" charset="0"/>
              </a:rPr>
            </a:br>
            <a:r>
              <a:rPr lang="en-US" altLang="en-US" sz="3600" b="1" dirty="0" smtClean="0">
                <a:latin typeface="Arial" panose="020B0604020202020204" pitchFamily="34" charset="0"/>
                <a:cs typeface="Arial" panose="020B0604020202020204" pitchFamily="34" charset="0"/>
              </a:rPr>
              <a:t>Applies </a:t>
            </a:r>
            <a:r>
              <a:rPr lang="en-US" altLang="en-US" sz="3600" b="1" dirty="0">
                <a:latin typeface="Arial" panose="020B0604020202020204" pitchFamily="34" charset="0"/>
                <a:cs typeface="Arial" panose="020B0604020202020204" pitchFamily="34" charset="0"/>
              </a:rPr>
              <a:t>to Everyone</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6866" y="3319009"/>
            <a:ext cx="4054929" cy="30411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314" y="5471368"/>
            <a:ext cx="2519066" cy="1119256"/>
          </a:xfrm>
          <a:prstGeom prst="rect">
            <a:avLst/>
          </a:prstGeom>
        </p:spPr>
      </p:pic>
      <p:sp>
        <p:nvSpPr>
          <p:cNvPr id="6" name="Rectangle 5"/>
          <p:cNvSpPr/>
          <p:nvPr/>
        </p:nvSpPr>
        <p:spPr>
          <a:xfrm>
            <a:off x="1295400" y="1371600"/>
            <a:ext cx="6781800" cy="3985706"/>
          </a:xfrm>
          <a:prstGeom prst="rect">
            <a:avLst/>
          </a:prstGeom>
        </p:spPr>
        <p:txBody>
          <a:bodyPr wrap="square">
            <a:spAutoFit/>
          </a:bodyPr>
          <a:lstStyle/>
          <a:p>
            <a:pPr marL="342900" indent="-342900">
              <a:spcAft>
                <a:spcPts val="1000"/>
              </a:spcAft>
              <a:buFont typeface="Arial" panose="020B0604020202020204" pitchFamily="34" charset="0"/>
              <a:buChar char="•"/>
              <a:defRPr/>
            </a:pPr>
            <a:r>
              <a:rPr lang="en-US" sz="2400" dirty="0" smtClean="0">
                <a:solidFill>
                  <a:srgbClr val="080808"/>
                </a:solidFill>
                <a:latin typeface="Arial" panose="020B0604020202020204" pitchFamily="34" charset="0"/>
                <a:cs typeface="Arial" panose="020B0604020202020204" pitchFamily="34" charset="0"/>
              </a:rPr>
              <a:t>Must be at least 18 years old. </a:t>
            </a:r>
            <a:endParaRPr lang="en-US" sz="2400" dirty="0">
              <a:solidFill>
                <a:srgbClr val="08080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400" dirty="0" smtClean="0">
                <a:solidFill>
                  <a:srgbClr val="080808"/>
                </a:solidFill>
                <a:latin typeface="Arial" panose="020B0604020202020204" pitchFamily="34" charset="0"/>
                <a:cs typeface="Arial" panose="020B0604020202020204" pitchFamily="34" charset="0"/>
              </a:rPr>
              <a:t>Must </a:t>
            </a:r>
            <a:r>
              <a:rPr lang="en-US" sz="2400" dirty="0">
                <a:solidFill>
                  <a:srgbClr val="080808"/>
                </a:solidFill>
                <a:latin typeface="Arial" panose="020B0604020202020204" pitchFamily="34" charset="0"/>
                <a:cs typeface="Arial" panose="020B0604020202020204" pitchFamily="34" charset="0"/>
              </a:rPr>
              <a:t>live in Broward </a:t>
            </a:r>
            <a:r>
              <a:rPr lang="en-US" sz="2400" dirty="0" smtClean="0">
                <a:solidFill>
                  <a:srgbClr val="080808"/>
                </a:solidFill>
                <a:latin typeface="Arial" panose="020B0604020202020204" pitchFamily="34" charset="0"/>
                <a:cs typeface="Arial" panose="020B0604020202020204" pitchFamily="34" charset="0"/>
              </a:rPr>
              <a:t>County.</a:t>
            </a:r>
            <a:endParaRPr lang="en-US" sz="2400" dirty="0">
              <a:solidFill>
                <a:srgbClr val="080808"/>
              </a:solidFill>
              <a:latin typeface="Arial" panose="020B0604020202020204" pitchFamily="34" charset="0"/>
              <a:cs typeface="Arial" panose="020B0604020202020204" pitchFamily="34" charset="0"/>
            </a:endParaRPr>
          </a:p>
          <a:p>
            <a:pPr marL="863600" lvl="1" indent="-457200">
              <a:spcAft>
                <a:spcPts val="1000"/>
              </a:spcAft>
              <a:buFont typeface="Courier New" panose="02070309020205020404" pitchFamily="49" charset="0"/>
              <a:buChar char="o"/>
              <a:defRPr/>
            </a:pPr>
            <a:r>
              <a:rPr lang="en-US" sz="2000" dirty="0">
                <a:solidFill>
                  <a:srgbClr val="080808"/>
                </a:solidFill>
                <a:latin typeface="Arial" panose="020B0604020202020204" pitchFamily="34" charset="0"/>
                <a:cs typeface="Arial" panose="020B0604020202020204" pitchFamily="34" charset="0"/>
              </a:rPr>
              <a:t>If </a:t>
            </a:r>
            <a:r>
              <a:rPr lang="en-US" sz="2000" dirty="0" smtClean="0">
                <a:solidFill>
                  <a:srgbClr val="080808"/>
                </a:solidFill>
                <a:latin typeface="Arial" panose="020B0604020202020204" pitchFamily="34" charset="0"/>
                <a:cs typeface="Arial" panose="020B0604020202020204" pitchFamily="34" charset="0"/>
              </a:rPr>
              <a:t>not, </a:t>
            </a:r>
            <a:r>
              <a:rPr lang="en-US" sz="2000" dirty="0">
                <a:solidFill>
                  <a:srgbClr val="080808"/>
                </a:solidFill>
                <a:latin typeface="Arial" panose="020B0604020202020204" pitchFamily="34" charset="0"/>
                <a:cs typeface="Arial" panose="020B0604020202020204" pitchFamily="34" charset="0"/>
              </a:rPr>
              <a:t>we will let you know how to find services </a:t>
            </a:r>
            <a:r>
              <a:rPr lang="en-US" sz="2000" dirty="0" smtClean="0">
                <a:solidFill>
                  <a:srgbClr val="080808"/>
                </a:solidFill>
                <a:latin typeface="Arial" panose="020B0604020202020204" pitchFamily="34" charset="0"/>
                <a:cs typeface="Arial" panose="020B0604020202020204" pitchFamily="34" charset="0"/>
              </a:rPr>
              <a:t>where </a:t>
            </a:r>
            <a:r>
              <a:rPr lang="en-US" sz="2000" dirty="0">
                <a:solidFill>
                  <a:srgbClr val="080808"/>
                </a:solidFill>
                <a:latin typeface="Arial" panose="020B0604020202020204" pitchFamily="34" charset="0"/>
                <a:cs typeface="Arial" panose="020B0604020202020204" pitchFamily="34" charset="0"/>
              </a:rPr>
              <a:t>you </a:t>
            </a:r>
            <a:r>
              <a:rPr lang="en-US" sz="2000" dirty="0" smtClean="0">
                <a:solidFill>
                  <a:srgbClr val="080808"/>
                </a:solidFill>
                <a:latin typeface="Arial" panose="020B0604020202020204" pitchFamily="34" charset="0"/>
                <a:cs typeface="Arial" panose="020B0604020202020204" pitchFamily="34" charset="0"/>
              </a:rPr>
              <a:t>live.</a:t>
            </a:r>
            <a:endParaRPr lang="en-US" sz="2000" dirty="0">
              <a:solidFill>
                <a:srgbClr val="080808"/>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400" dirty="0" smtClean="0">
                <a:solidFill>
                  <a:srgbClr val="080808"/>
                </a:solidFill>
                <a:latin typeface="Arial" panose="020B0604020202020204" pitchFamily="34" charset="0"/>
                <a:cs typeface="Arial" panose="020B0604020202020204" pitchFamily="34" charset="0"/>
              </a:rPr>
              <a:t>Must be </a:t>
            </a:r>
            <a:r>
              <a:rPr lang="en-US" sz="2400" dirty="0">
                <a:solidFill>
                  <a:srgbClr val="080808"/>
                </a:solidFill>
                <a:latin typeface="Arial" panose="020B0604020202020204" pitchFamily="34" charset="0"/>
                <a:cs typeface="Arial" panose="020B0604020202020204" pitchFamily="34" charset="0"/>
              </a:rPr>
              <a:t>registered for the Selective Service if you are </a:t>
            </a:r>
            <a:r>
              <a:rPr lang="en-US" sz="2400" dirty="0" smtClean="0">
                <a:solidFill>
                  <a:srgbClr val="080808"/>
                </a:solidFill>
                <a:latin typeface="Arial" panose="020B0604020202020204" pitchFamily="34" charset="0"/>
                <a:cs typeface="Arial" panose="020B0604020202020204" pitchFamily="34" charset="0"/>
              </a:rPr>
              <a:t>(or were born) a male.</a:t>
            </a:r>
            <a:endParaRPr lang="en-US" sz="2400" dirty="0">
              <a:solidFill>
                <a:srgbClr val="080808"/>
              </a:solidFill>
              <a:latin typeface="Arial" panose="020B0604020202020204" pitchFamily="34" charset="0"/>
              <a:cs typeface="Arial" panose="020B0604020202020204" pitchFamily="34" charset="0"/>
            </a:endParaRPr>
          </a:p>
          <a:p>
            <a:pPr marL="977900" lvl="1" indent="-457200">
              <a:spcAft>
                <a:spcPts val="1000"/>
              </a:spcAft>
              <a:buFont typeface="Courier New" panose="02070309020205020404" pitchFamily="49" charset="0"/>
              <a:buChar char="o"/>
              <a:defRPr/>
            </a:pPr>
            <a:r>
              <a:rPr lang="en-US" sz="2000" dirty="0">
                <a:solidFill>
                  <a:srgbClr val="080808"/>
                </a:solidFill>
                <a:latin typeface="Arial" panose="020B0604020202020204" pitchFamily="34" charset="0"/>
                <a:cs typeface="Arial" panose="020B0604020202020204" pitchFamily="34" charset="0"/>
              </a:rPr>
              <a:t>If you are 26 or </a:t>
            </a:r>
            <a:r>
              <a:rPr lang="en-US" sz="2000" dirty="0" smtClean="0">
                <a:solidFill>
                  <a:srgbClr val="080808"/>
                </a:solidFill>
                <a:latin typeface="Arial" panose="020B0604020202020204" pitchFamily="34" charset="0"/>
                <a:cs typeface="Arial" panose="020B0604020202020204" pitchFamily="34" charset="0"/>
              </a:rPr>
              <a:t>under, </a:t>
            </a:r>
            <a:r>
              <a:rPr lang="en-US" sz="2000" dirty="0">
                <a:solidFill>
                  <a:srgbClr val="080808"/>
                </a:solidFill>
                <a:latin typeface="Arial" panose="020B0604020202020204" pitchFamily="34" charset="0"/>
                <a:cs typeface="Arial" panose="020B0604020202020204" pitchFamily="34" charset="0"/>
              </a:rPr>
              <a:t>we can help you </a:t>
            </a:r>
            <a:r>
              <a:rPr lang="en-US" sz="2000" dirty="0" smtClean="0">
                <a:solidFill>
                  <a:srgbClr val="080808"/>
                </a:solidFill>
                <a:latin typeface="Arial" panose="020B0604020202020204" pitchFamily="34" charset="0"/>
                <a:cs typeface="Arial" panose="020B0604020202020204" pitchFamily="34" charset="0"/>
              </a:rPr>
              <a:t>register.</a:t>
            </a:r>
            <a:endParaRPr lang="en-US" dirty="0">
              <a:solidFill>
                <a:srgbClr val="080808"/>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400" dirty="0" smtClean="0">
                <a:solidFill>
                  <a:srgbClr val="080808"/>
                </a:solidFill>
                <a:latin typeface="Arial" panose="020B0604020202020204" pitchFamily="34" charset="0"/>
                <a:cs typeface="Arial" panose="020B0604020202020204" pitchFamily="34" charset="0"/>
              </a:rPr>
              <a:t>Must be a </a:t>
            </a:r>
            <a:r>
              <a:rPr lang="en-US" sz="2400" dirty="0">
                <a:solidFill>
                  <a:srgbClr val="080808"/>
                </a:solidFill>
                <a:latin typeface="Arial" panose="020B0604020202020204" pitchFamily="34" charset="0"/>
                <a:cs typeface="Arial" panose="020B0604020202020204" pitchFamily="34" charset="0"/>
              </a:rPr>
              <a:t>US citizen or are authorized to work in the US and can produce a document that supports </a:t>
            </a:r>
            <a:r>
              <a:rPr lang="en-US" sz="2400" dirty="0" smtClean="0">
                <a:solidFill>
                  <a:srgbClr val="080808"/>
                </a:solidFill>
                <a:latin typeface="Arial" panose="020B0604020202020204" pitchFamily="34" charset="0"/>
                <a:cs typeface="Arial" panose="020B0604020202020204" pitchFamily="34" charset="0"/>
              </a:rPr>
              <a:t>either of </a:t>
            </a:r>
            <a:r>
              <a:rPr lang="en-US" sz="2400" dirty="0">
                <a:solidFill>
                  <a:srgbClr val="080808"/>
                </a:solidFill>
                <a:latin typeface="Arial" panose="020B0604020202020204" pitchFamily="34" charset="0"/>
                <a:cs typeface="Arial" panose="020B0604020202020204" pitchFamily="34" charset="0"/>
              </a:rPr>
              <a:t>these </a:t>
            </a:r>
            <a:r>
              <a:rPr lang="en-US" sz="2400" dirty="0" smtClean="0">
                <a:solidFill>
                  <a:srgbClr val="080808"/>
                </a:solidFill>
                <a:latin typeface="Arial" panose="020B0604020202020204" pitchFamily="34" charset="0"/>
                <a:cs typeface="Arial" panose="020B0604020202020204" pitchFamily="34" charset="0"/>
              </a:rPr>
              <a:t>criteria.</a:t>
            </a:r>
            <a:endParaRPr lang="en-US" sz="2400" dirty="0">
              <a:solidFill>
                <a:srgbClr val="08080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088603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normAutofit/>
          </a:bodyPr>
          <a:lstStyle/>
          <a:p>
            <a:r>
              <a:rPr lang="en-US" b="1" dirty="0" smtClean="0">
                <a:latin typeface="Arial" panose="020B0604020202020204" pitchFamily="34" charset="0"/>
                <a:cs typeface="Arial" panose="020B0604020202020204" pitchFamily="34" charset="0"/>
              </a:rPr>
              <a:t>Eligibility</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1219200"/>
            <a:ext cx="7772400" cy="4525963"/>
          </a:xfrm>
        </p:spPr>
        <p:txBody>
          <a:bodyPr>
            <a:normAutofit lnSpcReduction="10000"/>
          </a:bodyPr>
          <a:lstStyle/>
          <a:p>
            <a:r>
              <a:rPr lang="en-US" altLang="en-US" sz="2600" dirty="0" smtClean="0">
                <a:latin typeface="Arial" panose="020B0604020202020204" pitchFamily="34" charset="0"/>
                <a:cs typeface="Arial" panose="020B0604020202020204" pitchFamily="34" charset="0"/>
              </a:rPr>
              <a:t>Eligibility requirements are specific, and </a:t>
            </a:r>
            <a:r>
              <a:rPr lang="en-US" altLang="en-US" sz="2600" dirty="0">
                <a:latin typeface="Arial" panose="020B0604020202020204" pitchFamily="34" charset="0"/>
                <a:cs typeface="Arial" panose="020B0604020202020204" pitchFamily="34" charset="0"/>
              </a:rPr>
              <a:t>e</a:t>
            </a:r>
            <a:r>
              <a:rPr lang="en-US" altLang="en-US" sz="2600" dirty="0" smtClean="0">
                <a:latin typeface="Arial" panose="020B0604020202020204" pitchFamily="34" charset="0"/>
                <a:cs typeface="Arial" panose="020B0604020202020204" pitchFamily="34" charset="0"/>
              </a:rPr>
              <a:t>very </a:t>
            </a:r>
            <a:r>
              <a:rPr lang="en-US" altLang="en-US" sz="2600" dirty="0">
                <a:latin typeface="Arial" panose="020B0604020202020204" pitchFamily="34" charset="0"/>
                <a:cs typeface="Arial" panose="020B0604020202020204" pitchFamily="34" charset="0"/>
              </a:rPr>
              <a:t>person’s circumstances are </a:t>
            </a:r>
            <a:r>
              <a:rPr lang="en-US" altLang="en-US" sz="2600" dirty="0" smtClean="0">
                <a:latin typeface="Arial" panose="020B0604020202020204" pitchFamily="34" charset="0"/>
                <a:cs typeface="Arial" panose="020B0604020202020204" pitchFamily="34" charset="0"/>
              </a:rPr>
              <a:t>different.</a:t>
            </a:r>
            <a:endParaRPr lang="en-US" altLang="en-US" sz="2600" dirty="0">
              <a:latin typeface="Arial" panose="020B0604020202020204" pitchFamily="34" charset="0"/>
              <a:cs typeface="Arial" panose="020B0604020202020204" pitchFamily="34" charset="0"/>
            </a:endParaRPr>
          </a:p>
          <a:p>
            <a:r>
              <a:rPr lang="en-US" altLang="en-US" sz="2600" dirty="0">
                <a:latin typeface="Arial" panose="020B0604020202020204" pitchFamily="34" charset="0"/>
                <a:cs typeface="Arial" panose="020B0604020202020204" pitchFamily="34" charset="0"/>
              </a:rPr>
              <a:t>A CSBD Success </a:t>
            </a:r>
            <a:r>
              <a:rPr lang="en-US" altLang="en-US" sz="2600" dirty="0" smtClean="0">
                <a:latin typeface="Arial" panose="020B0604020202020204" pitchFamily="34" charset="0"/>
                <a:cs typeface="Arial" panose="020B0604020202020204" pitchFamily="34" charset="0"/>
              </a:rPr>
              <a:t>Coach will </a:t>
            </a:r>
            <a:r>
              <a:rPr lang="en-US" altLang="en-US" sz="2600" dirty="0">
                <a:latin typeface="Arial" panose="020B0604020202020204" pitchFamily="34" charset="0"/>
                <a:cs typeface="Arial" panose="020B0604020202020204" pitchFamily="34" charset="0"/>
              </a:rPr>
              <a:t>work with </a:t>
            </a:r>
            <a:r>
              <a:rPr lang="en-US" altLang="en-US" sz="2600" dirty="0" smtClean="0">
                <a:latin typeface="Arial" panose="020B0604020202020204" pitchFamily="34" charset="0"/>
                <a:cs typeface="Arial" panose="020B0604020202020204" pitchFamily="34" charset="0"/>
              </a:rPr>
              <a:t>you </a:t>
            </a:r>
            <a:r>
              <a:rPr lang="en-US" altLang="en-US" sz="2600" dirty="0">
                <a:latin typeface="Arial" panose="020B0604020202020204" pitchFamily="34" charset="0"/>
                <a:cs typeface="Arial" panose="020B0604020202020204" pitchFamily="34" charset="0"/>
              </a:rPr>
              <a:t>to see:</a:t>
            </a:r>
          </a:p>
          <a:p>
            <a:pPr lvl="1">
              <a:buFont typeface="Courier New" panose="02070309020205020404" pitchFamily="49" charset="0"/>
              <a:buChar char="o"/>
            </a:pPr>
            <a:r>
              <a:rPr lang="en-US" altLang="en-US" sz="2600" dirty="0">
                <a:latin typeface="Arial" panose="020B0604020202020204" pitchFamily="34" charset="0"/>
                <a:cs typeface="Arial" panose="020B0604020202020204" pitchFamily="34" charset="0"/>
              </a:rPr>
              <a:t>Whether </a:t>
            </a:r>
            <a:r>
              <a:rPr lang="en-US" altLang="en-US" sz="2600" dirty="0" smtClean="0">
                <a:latin typeface="Arial" panose="020B0604020202020204" pitchFamily="34" charset="0"/>
                <a:cs typeface="Arial" panose="020B0604020202020204" pitchFamily="34" charset="0"/>
              </a:rPr>
              <a:t>you </a:t>
            </a:r>
            <a:r>
              <a:rPr lang="en-US" altLang="en-US" sz="2600" dirty="0">
                <a:latin typeface="Arial" panose="020B0604020202020204" pitchFamily="34" charset="0"/>
                <a:cs typeface="Arial" panose="020B0604020202020204" pitchFamily="34" charset="0"/>
              </a:rPr>
              <a:t>are </a:t>
            </a:r>
            <a:r>
              <a:rPr lang="en-US" altLang="en-US" sz="2600" dirty="0" smtClean="0">
                <a:latin typeface="Arial" panose="020B0604020202020204" pitchFamily="34" charset="0"/>
                <a:cs typeface="Arial" panose="020B0604020202020204" pitchFamily="34" charset="0"/>
              </a:rPr>
              <a:t>eligible; and what WIOA service will be the best fit for you, we have many!!! </a:t>
            </a:r>
            <a:endParaRPr lang="en-US" altLang="en-US" sz="2600" dirty="0">
              <a:latin typeface="Arial" panose="020B0604020202020204" pitchFamily="34" charset="0"/>
              <a:cs typeface="Arial" panose="020B0604020202020204" pitchFamily="34" charset="0"/>
            </a:endParaRPr>
          </a:p>
          <a:p>
            <a:r>
              <a:rPr lang="en-US" altLang="en-US" sz="2600" dirty="0" smtClean="0">
                <a:latin typeface="Arial" panose="020B0604020202020204" pitchFamily="34" charset="0"/>
                <a:cs typeface="Arial" panose="020B0604020202020204" pitchFamily="34" charset="0"/>
              </a:rPr>
              <a:t>Be </a:t>
            </a:r>
            <a:r>
              <a:rPr lang="en-US" altLang="en-US" sz="2600" dirty="0">
                <a:latin typeface="Arial" panose="020B0604020202020204" pitchFamily="34" charset="0"/>
                <a:cs typeface="Arial" panose="020B0604020202020204" pitchFamily="34" charset="0"/>
              </a:rPr>
              <a:t>sure to tell us if you are a </a:t>
            </a:r>
            <a:r>
              <a:rPr lang="en-US" altLang="en-US" sz="2600" dirty="0" smtClean="0">
                <a:latin typeface="Arial" panose="020B0604020202020204" pitchFamily="34" charset="0"/>
                <a:cs typeface="Arial" panose="020B0604020202020204" pitchFamily="34" charset="0"/>
              </a:rPr>
              <a:t>Veteran. </a:t>
            </a:r>
            <a:r>
              <a:rPr lang="en-US" altLang="en-US" sz="2600" dirty="0">
                <a:latin typeface="Arial" panose="020B0604020202020204" pitchFamily="34" charset="0"/>
                <a:cs typeface="Arial" panose="020B0604020202020204" pitchFamily="34" charset="0"/>
              </a:rPr>
              <a:t>Y</a:t>
            </a:r>
            <a:r>
              <a:rPr lang="en-US" altLang="en-US" sz="2600" dirty="0" smtClean="0">
                <a:latin typeface="Arial" panose="020B0604020202020204" pitchFamily="34" charset="0"/>
                <a:cs typeface="Arial" panose="020B0604020202020204" pitchFamily="34" charset="0"/>
              </a:rPr>
              <a:t>ou </a:t>
            </a:r>
            <a:r>
              <a:rPr lang="en-US" altLang="en-US" sz="2600" dirty="0">
                <a:latin typeface="Arial" panose="020B0604020202020204" pitchFamily="34" charset="0"/>
                <a:cs typeface="Arial" panose="020B0604020202020204" pitchFamily="34" charset="0"/>
              </a:rPr>
              <a:t>will </a:t>
            </a:r>
            <a:r>
              <a:rPr lang="en-US" altLang="en-US" sz="2600" dirty="0" smtClean="0">
                <a:latin typeface="Arial" panose="020B0604020202020204" pitchFamily="34" charset="0"/>
                <a:cs typeface="Arial" panose="020B0604020202020204" pitchFamily="34" charset="0"/>
              </a:rPr>
              <a:t>receive priority of service, as part of our ongoing effort to thank those who have served bravely in our nation’s military.</a:t>
            </a:r>
            <a:endParaRPr lang="en-US" altLang="en-US" dirty="0">
              <a:latin typeface="Arial" panose="020B0604020202020204" pitchFamily="34" charset="0"/>
              <a:cs typeface="Arial" panose="020B0604020202020204" pitchFamily="34" charset="0"/>
            </a:endParaRPr>
          </a:p>
          <a:p>
            <a:endParaRPr lang="en-US" dirty="0"/>
          </a:p>
        </p:txBody>
      </p:sp>
      <p:pic>
        <p:nvPicPr>
          <p:cNvPr id="4" name="Picture 3"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54466" y="3309937"/>
            <a:ext cx="4054929" cy="30411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314" y="5471368"/>
            <a:ext cx="2519066" cy="1119256"/>
          </a:xfrm>
          <a:prstGeom prst="rect">
            <a:avLst/>
          </a:prstGeom>
        </p:spPr>
      </p:pic>
    </p:spTree>
    <p:extLst>
      <p:ext uri="{BB962C8B-B14F-4D97-AF65-F5344CB8AC3E}">
        <p14:creationId xmlns:p14="http://schemas.microsoft.com/office/powerpoint/2010/main" val="42855958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algn="l"/>
            <a:r>
              <a:rPr lang="en-US" altLang="en-US" sz="3600" b="1" dirty="0">
                <a:solidFill>
                  <a:srgbClr val="00B050"/>
                </a:solidFill>
                <a:latin typeface="Arial" panose="020B0604020202020204" pitchFamily="34" charset="0"/>
                <a:cs typeface="Arial" panose="020B0604020202020204" pitchFamily="34" charset="0"/>
              </a:rPr>
              <a:t>WIOA is First About Getting a Job</a:t>
            </a:r>
            <a:endParaRPr lang="en-US" sz="3600" b="1"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0" y="1600200"/>
            <a:ext cx="7924800" cy="4525963"/>
          </a:xfrm>
        </p:spPr>
        <p:txBody>
          <a:bodyPr/>
          <a:lstStyle/>
          <a:p>
            <a:pPr lvl="1"/>
            <a:endParaRPr lang="en-US" dirty="0" smtClean="0"/>
          </a:p>
          <a:p>
            <a:endParaRPr lang="en-US" dirty="0"/>
          </a:p>
        </p:txBody>
      </p:sp>
      <p:pic>
        <p:nvPicPr>
          <p:cNvPr id="4" name="Picture 3"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1550" y="3320781"/>
            <a:ext cx="4054929" cy="30411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314" y="5471368"/>
            <a:ext cx="2519066" cy="1119256"/>
          </a:xfrm>
          <a:prstGeom prst="rect">
            <a:avLst/>
          </a:prstGeom>
        </p:spPr>
      </p:pic>
      <p:sp>
        <p:nvSpPr>
          <p:cNvPr id="6" name="Rectangle 5"/>
          <p:cNvSpPr/>
          <p:nvPr/>
        </p:nvSpPr>
        <p:spPr>
          <a:xfrm>
            <a:off x="914400" y="838200"/>
            <a:ext cx="8045380" cy="3929281"/>
          </a:xfrm>
          <a:prstGeom prst="rect">
            <a:avLst/>
          </a:prstGeom>
        </p:spPr>
        <p:txBody>
          <a:bodyPr wrap="square">
            <a:spAutoFit/>
          </a:bodyPr>
          <a:lstStyle/>
          <a:p>
            <a:pPr>
              <a:spcAft>
                <a:spcPts val="1000"/>
              </a:spcAft>
            </a:pPr>
            <a:r>
              <a:rPr lang="en-US" altLang="en-US" sz="2400" dirty="0">
                <a:solidFill>
                  <a:srgbClr val="080808"/>
                </a:solidFill>
                <a:latin typeface="Arial" panose="020B0604020202020204" pitchFamily="34" charset="0"/>
                <a:cs typeface="Arial" panose="020B0604020202020204" pitchFamily="34" charset="0"/>
              </a:rPr>
              <a:t>CSBD’s goal is to connect you to a </a:t>
            </a:r>
            <a:r>
              <a:rPr lang="en-US" altLang="en-US" sz="2400" dirty="0" smtClean="0">
                <a:solidFill>
                  <a:srgbClr val="080808"/>
                </a:solidFill>
                <a:latin typeface="Arial" panose="020B0604020202020204" pitchFamily="34" charset="0"/>
                <a:cs typeface="Arial" panose="020B0604020202020204" pitchFamily="34" charset="0"/>
              </a:rPr>
              <a:t>job. We </a:t>
            </a:r>
            <a:r>
              <a:rPr lang="en-US" altLang="en-US" sz="2400" dirty="0">
                <a:solidFill>
                  <a:srgbClr val="080808"/>
                </a:solidFill>
                <a:latin typeface="Arial" panose="020B0604020202020204" pitchFamily="34" charset="0"/>
                <a:cs typeface="Arial" panose="020B0604020202020204" pitchFamily="34" charset="0"/>
              </a:rPr>
              <a:t>have tools to show </a:t>
            </a:r>
            <a:r>
              <a:rPr lang="en-US" altLang="en-US" sz="2400" dirty="0" smtClean="0">
                <a:solidFill>
                  <a:srgbClr val="080808"/>
                </a:solidFill>
                <a:latin typeface="Arial" panose="020B0604020202020204" pitchFamily="34" charset="0"/>
                <a:cs typeface="Arial" panose="020B0604020202020204" pitchFamily="34" charset="0"/>
              </a:rPr>
              <a:t>you:</a:t>
            </a:r>
          </a:p>
          <a:p>
            <a:pPr marL="457200" indent="-457200">
              <a:spcAft>
                <a:spcPts val="1000"/>
              </a:spcAft>
              <a:buFont typeface="Arial" panose="020B0604020202020204" pitchFamily="34" charset="0"/>
              <a:buChar char="•"/>
            </a:pPr>
            <a:r>
              <a:rPr lang="en-US" altLang="en-US" sz="2400" dirty="0">
                <a:solidFill>
                  <a:srgbClr val="080808"/>
                </a:solidFill>
                <a:latin typeface="Arial" panose="020B0604020202020204" pitchFamily="34" charset="0"/>
                <a:cs typeface="Arial" panose="020B0604020202020204" pitchFamily="34" charset="0"/>
              </a:rPr>
              <a:t>H</a:t>
            </a:r>
            <a:r>
              <a:rPr lang="en-US" altLang="en-US" sz="2400" dirty="0" smtClean="0">
                <a:solidFill>
                  <a:srgbClr val="080808"/>
                </a:solidFill>
                <a:latin typeface="Arial" panose="020B0604020202020204" pitchFamily="34" charset="0"/>
                <a:cs typeface="Arial" panose="020B0604020202020204" pitchFamily="34" charset="0"/>
              </a:rPr>
              <a:t>ow </a:t>
            </a:r>
            <a:r>
              <a:rPr lang="en-US" altLang="en-US" sz="2400" dirty="0">
                <a:solidFill>
                  <a:srgbClr val="080808"/>
                </a:solidFill>
                <a:latin typeface="Arial" panose="020B0604020202020204" pitchFamily="34" charset="0"/>
                <a:cs typeface="Arial" panose="020B0604020202020204" pitchFamily="34" charset="0"/>
              </a:rPr>
              <a:t>the skills you have can apply to a variety of </a:t>
            </a:r>
            <a:r>
              <a:rPr lang="en-US" altLang="en-US" sz="2400" dirty="0" smtClean="0">
                <a:solidFill>
                  <a:srgbClr val="080808"/>
                </a:solidFill>
                <a:latin typeface="Arial" panose="020B0604020202020204" pitchFamily="34" charset="0"/>
                <a:cs typeface="Arial" panose="020B0604020202020204" pitchFamily="34" charset="0"/>
              </a:rPr>
              <a:t>jobs.</a:t>
            </a:r>
          </a:p>
          <a:p>
            <a:pPr marL="457200" indent="-457200">
              <a:spcAft>
                <a:spcPts val="1000"/>
              </a:spcAft>
              <a:buFont typeface="Arial" panose="020B0604020202020204" pitchFamily="34" charset="0"/>
              <a:buChar char="•"/>
            </a:pPr>
            <a:r>
              <a:rPr lang="en-US" altLang="en-US" sz="2400" dirty="0" smtClean="0">
                <a:solidFill>
                  <a:srgbClr val="080808"/>
                </a:solidFill>
                <a:latin typeface="Arial" panose="020B0604020202020204" pitchFamily="34" charset="0"/>
                <a:cs typeface="Arial" panose="020B0604020202020204" pitchFamily="34" charset="0"/>
              </a:rPr>
              <a:t>The </a:t>
            </a:r>
            <a:r>
              <a:rPr lang="en-US" altLang="en-US" sz="2400" dirty="0">
                <a:solidFill>
                  <a:srgbClr val="080808"/>
                </a:solidFill>
                <a:latin typeface="Arial" panose="020B0604020202020204" pitchFamily="34" charset="0"/>
                <a:cs typeface="Arial" panose="020B0604020202020204" pitchFamily="34" charset="0"/>
              </a:rPr>
              <a:t>skills you need to get the job you </a:t>
            </a:r>
            <a:r>
              <a:rPr lang="en-US" altLang="en-US" sz="2400" dirty="0" smtClean="0">
                <a:solidFill>
                  <a:srgbClr val="080808"/>
                </a:solidFill>
                <a:latin typeface="Arial" panose="020B0604020202020204" pitchFamily="34" charset="0"/>
                <a:cs typeface="Arial" panose="020B0604020202020204" pitchFamily="34" charset="0"/>
              </a:rPr>
              <a:t>want.</a:t>
            </a:r>
          </a:p>
          <a:p>
            <a:pPr marL="457200" indent="-457200">
              <a:spcAft>
                <a:spcPts val="1000"/>
              </a:spcAft>
              <a:buFont typeface="Arial" panose="020B0604020202020204" pitchFamily="34" charset="0"/>
              <a:buChar char="•"/>
            </a:pPr>
            <a:r>
              <a:rPr lang="en-US" altLang="en-US" sz="2400" dirty="0" smtClean="0">
                <a:solidFill>
                  <a:srgbClr val="080808"/>
                </a:solidFill>
                <a:latin typeface="Arial" panose="020B0604020202020204" pitchFamily="34" charset="0"/>
                <a:cs typeface="Arial" panose="020B0604020202020204" pitchFamily="34" charset="0"/>
              </a:rPr>
              <a:t>How </a:t>
            </a:r>
            <a:r>
              <a:rPr lang="en-US" altLang="en-US" sz="2400" dirty="0">
                <a:solidFill>
                  <a:srgbClr val="080808"/>
                </a:solidFill>
                <a:latin typeface="Arial" panose="020B0604020202020204" pitchFamily="34" charset="0"/>
                <a:cs typeface="Arial" panose="020B0604020202020204" pitchFamily="34" charset="0"/>
              </a:rPr>
              <a:t>to market yourself to </a:t>
            </a:r>
            <a:r>
              <a:rPr lang="en-US" altLang="en-US" sz="2400" dirty="0" smtClean="0">
                <a:solidFill>
                  <a:srgbClr val="080808"/>
                </a:solidFill>
                <a:latin typeface="Arial" panose="020B0604020202020204" pitchFamily="34" charset="0"/>
                <a:cs typeface="Arial" panose="020B0604020202020204" pitchFamily="34" charset="0"/>
              </a:rPr>
              <a:t>employers.</a:t>
            </a:r>
          </a:p>
          <a:p>
            <a:pPr marL="457200" indent="-457200">
              <a:spcAft>
                <a:spcPts val="1000"/>
              </a:spcAft>
              <a:buFont typeface="Arial" panose="020B0604020202020204" pitchFamily="34" charset="0"/>
              <a:buChar char="•"/>
            </a:pPr>
            <a:r>
              <a:rPr lang="en-US" altLang="en-US" sz="2400" dirty="0" smtClean="0">
                <a:solidFill>
                  <a:srgbClr val="080808"/>
                </a:solidFill>
                <a:latin typeface="Arial" panose="020B0604020202020204" pitchFamily="34" charset="0"/>
                <a:cs typeface="Arial" panose="020B0604020202020204" pitchFamily="34" charset="0"/>
              </a:rPr>
              <a:t>Whether </a:t>
            </a:r>
            <a:r>
              <a:rPr lang="en-US" altLang="en-US" sz="2400" dirty="0">
                <a:solidFill>
                  <a:srgbClr val="080808"/>
                </a:solidFill>
                <a:latin typeface="Arial" panose="020B0604020202020204" pitchFamily="34" charset="0"/>
                <a:cs typeface="Arial" panose="020B0604020202020204" pitchFamily="34" charset="0"/>
              </a:rPr>
              <a:t>your best choice might be to </a:t>
            </a:r>
            <a:r>
              <a:rPr lang="en-US" altLang="en-US" sz="2400" dirty="0" smtClean="0">
                <a:solidFill>
                  <a:srgbClr val="080808"/>
                </a:solidFill>
                <a:latin typeface="Arial" panose="020B0604020202020204" pitchFamily="34" charset="0"/>
                <a:cs typeface="Arial" panose="020B0604020202020204" pitchFamily="34" charset="0"/>
              </a:rPr>
              <a:t>go to occupational training at a school, use your current skills in a new occupation or just fill the gap between unemployment and employment! </a:t>
            </a:r>
            <a:endParaRPr lang="en-US" altLang="en-US" sz="2400" strike="sngStrike" dirty="0">
              <a:solidFill>
                <a:srgbClr val="08080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489555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l"/>
            <a:r>
              <a:rPr lang="en-US" altLang="en-US" b="1" dirty="0">
                <a:solidFill>
                  <a:srgbClr val="00B0F0"/>
                </a:solidFill>
                <a:latin typeface="Arial" panose="020B0604020202020204" pitchFamily="34" charset="0"/>
                <a:cs typeface="Arial" panose="020B0604020202020204" pitchFamily="34" charset="0"/>
              </a:rPr>
              <a:t>Is </a:t>
            </a:r>
            <a:r>
              <a:rPr lang="en-US" altLang="en-US" b="1" dirty="0" smtClean="0">
                <a:solidFill>
                  <a:srgbClr val="00B0F0"/>
                </a:solidFill>
                <a:latin typeface="Arial" panose="020B0604020202020204" pitchFamily="34" charset="0"/>
                <a:cs typeface="Arial" panose="020B0604020202020204" pitchFamily="34" charset="0"/>
              </a:rPr>
              <a:t>Training Right for </a:t>
            </a:r>
            <a:r>
              <a:rPr lang="en-US" altLang="en-US" b="1" dirty="0">
                <a:solidFill>
                  <a:srgbClr val="00B0F0"/>
                </a:solidFill>
                <a:latin typeface="Arial" panose="020B0604020202020204" pitchFamily="34" charset="0"/>
                <a:cs typeface="Arial" panose="020B0604020202020204" pitchFamily="34" charset="0"/>
              </a:rPr>
              <a:t>You?</a:t>
            </a:r>
            <a:endParaRPr lang="en-US" b="1" dirty="0">
              <a:solidFill>
                <a:srgbClr val="00B0F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90600" y="1143000"/>
            <a:ext cx="7924800" cy="4648201"/>
          </a:xfrm>
        </p:spPr>
        <p:txBody>
          <a:bodyPr>
            <a:normAutofit fontScale="77500" lnSpcReduction="20000"/>
          </a:bodyPr>
          <a:lstStyle/>
          <a:p>
            <a:pPr marL="0" indent="0">
              <a:spcAft>
                <a:spcPts val="1000"/>
              </a:spcAft>
              <a:buNone/>
            </a:pPr>
            <a:r>
              <a:rPr lang="en-US" altLang="en-US" sz="2900" dirty="0" smtClean="0">
                <a:solidFill>
                  <a:srgbClr val="080808"/>
                </a:solidFill>
                <a:latin typeface="Arial" panose="020B0604020202020204" pitchFamily="34" charset="0"/>
                <a:cs typeface="Arial" panose="020B0604020202020204" pitchFamily="34" charset="0"/>
              </a:rPr>
              <a:t>You and your CSBD Success Coach will decide if occupational classroom-style training </a:t>
            </a:r>
            <a:r>
              <a:rPr lang="en-US" altLang="en-US" sz="2900" dirty="0">
                <a:solidFill>
                  <a:srgbClr val="080808"/>
                </a:solidFill>
                <a:latin typeface="Arial" panose="020B0604020202020204" pitchFamily="34" charset="0"/>
                <a:cs typeface="Arial" panose="020B0604020202020204" pitchFamily="34" charset="0"/>
              </a:rPr>
              <a:t>is the right option for </a:t>
            </a:r>
            <a:r>
              <a:rPr lang="en-US" altLang="en-US" sz="2900" dirty="0" smtClean="0">
                <a:solidFill>
                  <a:srgbClr val="080808"/>
                </a:solidFill>
                <a:latin typeface="Arial" panose="020B0604020202020204" pitchFamily="34" charset="0"/>
                <a:cs typeface="Arial" panose="020B0604020202020204" pitchFamily="34" charset="0"/>
              </a:rPr>
              <a:t>you. Some things that will be taken into consideration:</a:t>
            </a:r>
            <a:endParaRPr lang="en-US" altLang="en-US" sz="2900" dirty="0">
              <a:solidFill>
                <a:srgbClr val="080808"/>
              </a:solidFill>
              <a:latin typeface="Arial" panose="020B0604020202020204" pitchFamily="34" charset="0"/>
              <a:cs typeface="Arial" panose="020B0604020202020204" pitchFamily="34" charset="0"/>
            </a:endParaRPr>
          </a:p>
          <a:p>
            <a:pPr lvl="1">
              <a:spcAft>
                <a:spcPts val="1000"/>
              </a:spcAft>
              <a:buFont typeface="Courier New" panose="02070309020205020404" pitchFamily="49" charset="0"/>
              <a:buChar char="o"/>
            </a:pPr>
            <a:r>
              <a:rPr lang="en-US" altLang="en-US" sz="2900" dirty="0" smtClean="0">
                <a:solidFill>
                  <a:srgbClr val="080808"/>
                </a:solidFill>
                <a:latin typeface="Arial" panose="020B0604020202020204" pitchFamily="34" charset="0"/>
                <a:cs typeface="Arial" panose="020B0604020202020204" pitchFamily="34" charset="0"/>
              </a:rPr>
              <a:t>Whether there </a:t>
            </a:r>
            <a:r>
              <a:rPr lang="en-US" altLang="en-US" sz="2900" dirty="0">
                <a:solidFill>
                  <a:srgbClr val="080808"/>
                </a:solidFill>
                <a:latin typeface="Arial" panose="020B0604020202020204" pitchFamily="34" charset="0"/>
                <a:cs typeface="Arial" panose="020B0604020202020204" pitchFamily="34" charset="0"/>
              </a:rPr>
              <a:t>is a training program you are interested in that is on the CSBD </a:t>
            </a:r>
            <a:r>
              <a:rPr lang="en-US" altLang="en-US" sz="2900" dirty="0" smtClean="0">
                <a:solidFill>
                  <a:srgbClr val="080808"/>
                </a:solidFill>
                <a:latin typeface="Arial" panose="020B0604020202020204" pitchFamily="34" charset="0"/>
                <a:cs typeface="Arial" panose="020B0604020202020204" pitchFamily="34" charset="0"/>
              </a:rPr>
              <a:t>approved list.</a:t>
            </a:r>
            <a:r>
              <a:rPr lang="en-US" altLang="en-US" sz="2900" strike="sngStrike" dirty="0" smtClean="0">
                <a:solidFill>
                  <a:srgbClr val="080808"/>
                </a:solidFill>
                <a:latin typeface="Arial" panose="020B0604020202020204" pitchFamily="34" charset="0"/>
                <a:cs typeface="Arial" panose="020B0604020202020204" pitchFamily="34" charset="0"/>
              </a:rPr>
              <a:t> </a:t>
            </a:r>
            <a:endParaRPr lang="en-US" altLang="en-US" sz="2900" strike="sngStrike" dirty="0">
              <a:solidFill>
                <a:srgbClr val="080808"/>
              </a:solidFill>
              <a:latin typeface="Arial" panose="020B0604020202020204" pitchFamily="34" charset="0"/>
              <a:cs typeface="Arial" panose="020B0604020202020204" pitchFamily="34" charset="0"/>
            </a:endParaRPr>
          </a:p>
          <a:p>
            <a:pPr lvl="1">
              <a:spcAft>
                <a:spcPts val="1000"/>
              </a:spcAft>
              <a:buFont typeface="Courier New" panose="02070309020205020404" pitchFamily="49" charset="0"/>
              <a:buChar char="o"/>
            </a:pPr>
            <a:r>
              <a:rPr lang="en-US" altLang="en-US" sz="2900" dirty="0" smtClean="0">
                <a:solidFill>
                  <a:srgbClr val="080808"/>
                </a:solidFill>
                <a:latin typeface="Arial" panose="020B0604020202020204" pitchFamily="34" charset="0"/>
                <a:cs typeface="Arial" panose="020B0604020202020204" pitchFamily="34" charset="0"/>
              </a:rPr>
              <a:t>If you are able to make the commitment to attend training full time and </a:t>
            </a:r>
            <a:r>
              <a:rPr lang="en-US" altLang="en-US" sz="2900" dirty="0">
                <a:solidFill>
                  <a:srgbClr val="080808"/>
                </a:solidFill>
                <a:latin typeface="Arial" panose="020B0604020202020204" pitchFamily="34" charset="0"/>
                <a:cs typeface="Arial" panose="020B0604020202020204" pitchFamily="34" charset="0"/>
              </a:rPr>
              <a:t>can afford to go to </a:t>
            </a:r>
            <a:r>
              <a:rPr lang="en-US" altLang="en-US" sz="2900" dirty="0" smtClean="0">
                <a:solidFill>
                  <a:srgbClr val="080808"/>
                </a:solidFill>
                <a:latin typeface="Arial" panose="020B0604020202020204" pitchFamily="34" charset="0"/>
                <a:cs typeface="Arial" panose="020B0604020202020204" pitchFamily="34" charset="0"/>
              </a:rPr>
              <a:t>school.</a:t>
            </a:r>
          </a:p>
          <a:p>
            <a:pPr lvl="1">
              <a:spcAft>
                <a:spcPts val="1000"/>
              </a:spcAft>
              <a:buFont typeface="Courier New" panose="02070309020205020404" pitchFamily="49" charset="0"/>
              <a:buChar char="o"/>
            </a:pPr>
            <a:r>
              <a:rPr lang="en-US" altLang="en-US" dirty="0">
                <a:solidFill>
                  <a:srgbClr val="080808"/>
                </a:solidFill>
                <a:latin typeface="Arial" panose="020B0604020202020204" pitchFamily="34" charset="0"/>
                <a:cs typeface="Arial" panose="020B0604020202020204" pitchFamily="34" charset="0"/>
              </a:rPr>
              <a:t>If other options </a:t>
            </a:r>
            <a:r>
              <a:rPr lang="en-US" altLang="en-US" dirty="0" smtClean="0">
                <a:solidFill>
                  <a:srgbClr val="080808"/>
                </a:solidFill>
                <a:latin typeface="Arial" panose="020B0604020202020204" pitchFamily="34" charset="0"/>
                <a:cs typeface="Arial" panose="020B0604020202020204" pitchFamily="34" charset="0"/>
              </a:rPr>
              <a:t>available </a:t>
            </a:r>
            <a:r>
              <a:rPr lang="en-US" altLang="en-US" dirty="0">
                <a:solidFill>
                  <a:srgbClr val="080808"/>
                </a:solidFill>
                <a:latin typeface="Arial" panose="020B0604020202020204" pitchFamily="34" charset="0"/>
                <a:cs typeface="Arial" panose="020B0604020202020204" pitchFamily="34" charset="0"/>
              </a:rPr>
              <a:t>would be a better fit for you!</a:t>
            </a:r>
          </a:p>
          <a:p>
            <a:pPr lvl="1">
              <a:spcAft>
                <a:spcPts val="1000"/>
              </a:spcAft>
              <a:buFont typeface="Courier New" panose="02070309020205020404" pitchFamily="49" charset="0"/>
              <a:buChar char="o"/>
            </a:pPr>
            <a:r>
              <a:rPr lang="en-US" altLang="en-US" dirty="0">
                <a:solidFill>
                  <a:srgbClr val="080808"/>
                </a:solidFill>
                <a:latin typeface="Arial" panose="020B0604020202020204" pitchFamily="34" charset="0"/>
                <a:cs typeface="Arial" panose="020B0604020202020204" pitchFamily="34" charset="0"/>
              </a:rPr>
              <a:t>You may be required to take additional assessments to determine your aptitude, knowledge, skills and abilities to qualify for a scholarship.</a:t>
            </a:r>
          </a:p>
        </p:txBody>
      </p:sp>
      <p:pic>
        <p:nvPicPr>
          <p:cNvPr id="4" name="Picture 3"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4006" y="3319009"/>
            <a:ext cx="4054929" cy="30411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314" y="5471368"/>
            <a:ext cx="2519066" cy="1119256"/>
          </a:xfrm>
          <a:prstGeom prst="rect">
            <a:avLst/>
          </a:prstGeom>
        </p:spPr>
      </p:pic>
    </p:spTree>
    <p:extLst>
      <p:ext uri="{BB962C8B-B14F-4D97-AF65-F5344CB8AC3E}">
        <p14:creationId xmlns:p14="http://schemas.microsoft.com/office/powerpoint/2010/main" val="19754549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solidFill>
                  <a:srgbClr val="00B0F0"/>
                </a:solidFill>
                <a:latin typeface="Arial" panose="020B0604020202020204" pitchFamily="34" charset="0"/>
                <a:cs typeface="Arial" panose="020B0604020202020204" pitchFamily="34" charset="0"/>
              </a:rPr>
              <a:t>Classroom Training</a:t>
            </a:r>
            <a:endParaRPr lang="en-US" b="1" dirty="0">
              <a:solidFill>
                <a:srgbClr val="00B0F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3000" y="990600"/>
            <a:ext cx="7543800" cy="5040396"/>
          </a:xfrm>
        </p:spPr>
        <p:txBody>
          <a:bodyPr>
            <a:normAutofit fontScale="47500" lnSpcReduction="20000"/>
          </a:bodyPr>
          <a:lstStyle/>
          <a:p>
            <a:pPr>
              <a:lnSpc>
                <a:spcPct val="110000"/>
              </a:lnSpc>
              <a:spcBef>
                <a:spcPct val="0"/>
              </a:spcBef>
              <a:spcAft>
                <a:spcPts val="1000"/>
              </a:spcAft>
            </a:pPr>
            <a:r>
              <a:rPr lang="en-US" altLang="en-US" sz="5100" dirty="0" smtClean="0">
                <a:solidFill>
                  <a:srgbClr val="080808"/>
                </a:solidFill>
                <a:latin typeface="Arial" panose="020B0604020202020204" pitchFamily="34" charset="0"/>
                <a:cs typeface="Arial" panose="020B0604020202020204" pitchFamily="34" charset="0"/>
              </a:rPr>
              <a:t>Need help Paying for School? CSBD will pay for:</a:t>
            </a:r>
            <a:endParaRPr lang="en-US" altLang="en-US" sz="5100" dirty="0">
              <a:solidFill>
                <a:srgbClr val="080808"/>
              </a:solidFill>
              <a:latin typeface="Arial" panose="020B0604020202020204" pitchFamily="34" charset="0"/>
              <a:cs typeface="Arial" panose="020B0604020202020204" pitchFamily="34" charset="0"/>
            </a:endParaRPr>
          </a:p>
          <a:p>
            <a:pPr lvl="1">
              <a:lnSpc>
                <a:spcPct val="110000"/>
              </a:lnSpc>
              <a:spcBef>
                <a:spcPct val="0"/>
              </a:spcBef>
              <a:spcAft>
                <a:spcPts val="1000"/>
              </a:spcAft>
              <a:buFont typeface="Courier New" panose="02070309020205020404" pitchFamily="49" charset="0"/>
              <a:buChar char="o"/>
            </a:pPr>
            <a:r>
              <a:rPr lang="en-US" altLang="en-US" sz="5100" dirty="0">
                <a:solidFill>
                  <a:srgbClr val="080808"/>
                </a:solidFill>
                <a:latin typeface="Arial" panose="020B0604020202020204" pitchFamily="34" charset="0"/>
                <a:cs typeface="Arial" panose="020B0604020202020204" pitchFamily="34" charset="0"/>
              </a:rPr>
              <a:t>Tuition </a:t>
            </a:r>
            <a:r>
              <a:rPr lang="en-US" altLang="en-US" sz="5100" dirty="0" smtClean="0">
                <a:solidFill>
                  <a:srgbClr val="080808"/>
                </a:solidFill>
                <a:latin typeface="Arial" panose="020B0604020202020204" pitchFamily="34" charset="0"/>
                <a:cs typeface="Arial" panose="020B0604020202020204" pitchFamily="34" charset="0"/>
              </a:rPr>
              <a:t>and </a:t>
            </a:r>
            <a:r>
              <a:rPr lang="en-US" altLang="en-US" sz="5100" dirty="0">
                <a:solidFill>
                  <a:srgbClr val="080808"/>
                </a:solidFill>
                <a:latin typeface="Arial" panose="020B0604020202020204" pitchFamily="34" charset="0"/>
                <a:cs typeface="Arial" panose="020B0604020202020204" pitchFamily="34" charset="0"/>
              </a:rPr>
              <a:t>related costs up to </a:t>
            </a:r>
            <a:r>
              <a:rPr lang="en-US" altLang="en-US" sz="5100" dirty="0" smtClean="0">
                <a:solidFill>
                  <a:srgbClr val="080808"/>
                </a:solidFill>
                <a:latin typeface="Arial" panose="020B0604020202020204" pitchFamily="34" charset="0"/>
                <a:cs typeface="Arial" panose="020B0604020202020204" pitchFamily="34" charset="0"/>
              </a:rPr>
              <a:t>$12,000. These funds can cover </a:t>
            </a:r>
            <a:r>
              <a:rPr lang="en-US" altLang="en-US" sz="5100" dirty="0">
                <a:solidFill>
                  <a:srgbClr val="080808"/>
                </a:solidFill>
                <a:latin typeface="Arial" panose="020B0604020202020204" pitchFamily="34" charset="0"/>
                <a:cs typeface="Arial" panose="020B0604020202020204" pitchFamily="34" charset="0"/>
              </a:rPr>
              <a:t>tuition, books, uniforms, supplies, tools, </a:t>
            </a:r>
            <a:r>
              <a:rPr lang="en-US" altLang="en-US" sz="5100" dirty="0" smtClean="0">
                <a:solidFill>
                  <a:srgbClr val="080808"/>
                </a:solidFill>
                <a:latin typeface="Arial" panose="020B0604020202020204" pitchFamily="34" charset="0"/>
                <a:cs typeface="Arial" panose="020B0604020202020204" pitchFamily="34" charset="0"/>
              </a:rPr>
              <a:t>backgrounds, Licensing and Certifications, and immunizations.  </a:t>
            </a:r>
            <a:endParaRPr lang="en-US" altLang="en-US" sz="5100" dirty="0">
              <a:solidFill>
                <a:srgbClr val="080808"/>
              </a:solidFill>
              <a:latin typeface="Arial" panose="020B0604020202020204" pitchFamily="34" charset="0"/>
              <a:cs typeface="Arial" panose="020B0604020202020204" pitchFamily="34" charset="0"/>
            </a:endParaRPr>
          </a:p>
          <a:p>
            <a:pPr lvl="1">
              <a:lnSpc>
                <a:spcPct val="110000"/>
              </a:lnSpc>
              <a:spcBef>
                <a:spcPct val="0"/>
              </a:spcBef>
              <a:spcAft>
                <a:spcPts val="1000"/>
              </a:spcAft>
              <a:buFont typeface="Courier New" panose="02070309020205020404" pitchFamily="49" charset="0"/>
              <a:buChar char="o"/>
            </a:pPr>
            <a:r>
              <a:rPr lang="en-US" altLang="en-US" sz="5100" dirty="0" smtClean="0">
                <a:solidFill>
                  <a:srgbClr val="080808"/>
                </a:solidFill>
                <a:latin typeface="Arial" panose="020B0604020202020204" pitchFamily="34" charset="0"/>
                <a:cs typeface="Arial" panose="020B0604020202020204" pitchFamily="34" charset="0"/>
              </a:rPr>
              <a:t>If PELL eligible CSBD </a:t>
            </a:r>
            <a:r>
              <a:rPr lang="en-US" altLang="en-US" sz="5100" dirty="0">
                <a:solidFill>
                  <a:srgbClr val="080808"/>
                </a:solidFill>
                <a:latin typeface="Arial" panose="020B0604020202020204" pitchFamily="34" charset="0"/>
                <a:cs typeface="Arial" panose="020B0604020202020204" pitchFamily="34" charset="0"/>
              </a:rPr>
              <a:t>uses </a:t>
            </a:r>
            <a:r>
              <a:rPr lang="en-US" altLang="en-US" sz="5100" dirty="0" smtClean="0">
                <a:solidFill>
                  <a:srgbClr val="080808"/>
                </a:solidFill>
                <a:latin typeface="Arial" panose="020B0604020202020204" pitchFamily="34" charset="0"/>
                <a:cs typeface="Arial" panose="020B0604020202020204" pitchFamily="34" charset="0"/>
              </a:rPr>
              <a:t>PELL </a:t>
            </a:r>
            <a:r>
              <a:rPr lang="en-US" altLang="en-US" sz="5100" dirty="0">
                <a:solidFill>
                  <a:srgbClr val="080808"/>
                </a:solidFill>
                <a:latin typeface="Arial" panose="020B0604020202020204" pitchFamily="34" charset="0"/>
                <a:cs typeface="Arial" panose="020B0604020202020204" pitchFamily="34" charset="0"/>
              </a:rPr>
              <a:t>first and other financial aid before combining the cost of tuition with WIOA workforce </a:t>
            </a:r>
            <a:r>
              <a:rPr lang="en-US" altLang="en-US" sz="5100" dirty="0" smtClean="0">
                <a:solidFill>
                  <a:srgbClr val="080808"/>
                </a:solidFill>
                <a:latin typeface="Arial" panose="020B0604020202020204" pitchFamily="34" charset="0"/>
                <a:cs typeface="Arial" panose="020B0604020202020204" pitchFamily="34" charset="0"/>
              </a:rPr>
              <a:t>funds.</a:t>
            </a:r>
            <a:endParaRPr lang="en-US" altLang="en-US" sz="5100" dirty="0">
              <a:solidFill>
                <a:srgbClr val="080808"/>
              </a:solidFill>
              <a:latin typeface="Arial" panose="020B0604020202020204" pitchFamily="34" charset="0"/>
              <a:cs typeface="Arial" panose="020B0604020202020204" pitchFamily="34" charset="0"/>
            </a:endParaRPr>
          </a:p>
          <a:p>
            <a:pPr>
              <a:lnSpc>
                <a:spcPct val="110000"/>
              </a:lnSpc>
              <a:spcBef>
                <a:spcPct val="0"/>
              </a:spcBef>
              <a:spcAft>
                <a:spcPts val="1000"/>
              </a:spcAft>
            </a:pPr>
            <a:r>
              <a:rPr lang="en-US" altLang="en-US" sz="5100" dirty="0">
                <a:solidFill>
                  <a:srgbClr val="080808"/>
                </a:solidFill>
                <a:latin typeface="Arial" panose="020B0604020202020204" pitchFamily="34" charset="0"/>
                <a:cs typeface="Arial" panose="020B0604020202020204" pitchFamily="34" charset="0"/>
              </a:rPr>
              <a:t>CSBD </a:t>
            </a:r>
            <a:r>
              <a:rPr lang="en-US" altLang="en-US" sz="5100" b="1" u="sng" dirty="0" smtClean="0">
                <a:solidFill>
                  <a:srgbClr val="080808"/>
                </a:solidFill>
                <a:latin typeface="Arial" panose="020B0604020202020204" pitchFamily="34" charset="0"/>
                <a:cs typeface="Arial" panose="020B0604020202020204" pitchFamily="34" charset="0"/>
              </a:rPr>
              <a:t>DOES NOT</a:t>
            </a:r>
            <a:r>
              <a:rPr lang="en-US" altLang="en-US" sz="5100" b="1" dirty="0" smtClean="0">
                <a:solidFill>
                  <a:srgbClr val="080808"/>
                </a:solidFill>
                <a:latin typeface="Arial" panose="020B0604020202020204" pitchFamily="34" charset="0"/>
                <a:cs typeface="Arial" panose="020B0604020202020204" pitchFamily="34" charset="0"/>
              </a:rPr>
              <a:t> </a:t>
            </a:r>
            <a:r>
              <a:rPr lang="en-US" altLang="en-US" sz="5100" dirty="0" smtClean="0">
                <a:solidFill>
                  <a:srgbClr val="080808"/>
                </a:solidFill>
                <a:latin typeface="Arial" panose="020B0604020202020204" pitchFamily="34" charset="0"/>
                <a:cs typeface="Arial" panose="020B0604020202020204" pitchFamily="34" charset="0"/>
              </a:rPr>
              <a:t>pay for:</a:t>
            </a:r>
            <a:endParaRPr lang="en-US" altLang="en-US" sz="5100" dirty="0">
              <a:solidFill>
                <a:srgbClr val="080808"/>
              </a:solidFill>
              <a:latin typeface="Arial" panose="020B0604020202020204" pitchFamily="34" charset="0"/>
              <a:cs typeface="Arial" panose="020B0604020202020204" pitchFamily="34" charset="0"/>
            </a:endParaRPr>
          </a:p>
          <a:p>
            <a:pPr lvl="1">
              <a:lnSpc>
                <a:spcPct val="110000"/>
              </a:lnSpc>
              <a:spcBef>
                <a:spcPct val="0"/>
              </a:spcBef>
              <a:spcAft>
                <a:spcPts val="1000"/>
              </a:spcAft>
              <a:buFont typeface="Courier New" panose="02070309020205020404" pitchFamily="49" charset="0"/>
              <a:buChar char="o"/>
            </a:pPr>
            <a:r>
              <a:rPr lang="en-US" altLang="en-US" sz="5100" dirty="0">
                <a:solidFill>
                  <a:srgbClr val="080808"/>
                </a:solidFill>
                <a:latin typeface="Arial" panose="020B0604020202020204" pitchFamily="34" charset="0"/>
                <a:cs typeface="Arial" panose="020B0604020202020204" pitchFamily="34" charset="0"/>
              </a:rPr>
              <a:t>Remediation courses or </a:t>
            </a:r>
            <a:r>
              <a:rPr lang="en-US" altLang="en-US" sz="5100" dirty="0" smtClean="0">
                <a:solidFill>
                  <a:srgbClr val="080808"/>
                </a:solidFill>
                <a:latin typeface="Arial" panose="020B0604020202020204" pitchFamily="34" charset="0"/>
                <a:cs typeface="Arial" panose="020B0604020202020204" pitchFamily="34" charset="0"/>
              </a:rPr>
              <a:t>pre-requisites.</a:t>
            </a:r>
          </a:p>
          <a:p>
            <a:pPr lvl="1">
              <a:lnSpc>
                <a:spcPct val="110000"/>
              </a:lnSpc>
              <a:spcBef>
                <a:spcPct val="0"/>
              </a:spcBef>
              <a:spcAft>
                <a:spcPts val="1000"/>
              </a:spcAft>
              <a:buFont typeface="Courier New" panose="02070309020205020404" pitchFamily="49" charset="0"/>
              <a:buChar char="o"/>
            </a:pPr>
            <a:r>
              <a:rPr lang="en-US" altLang="en-US" sz="5100" dirty="0" smtClean="0">
                <a:solidFill>
                  <a:srgbClr val="080808"/>
                </a:solidFill>
                <a:latin typeface="Arial" panose="020B0604020202020204" pitchFamily="34" charset="0"/>
                <a:cs typeface="Arial" panose="020B0604020202020204" pitchFamily="34" charset="0"/>
              </a:rPr>
              <a:t>Computers or laptops.</a:t>
            </a:r>
          </a:p>
        </p:txBody>
      </p:sp>
      <p:pic>
        <p:nvPicPr>
          <p:cNvPr id="4" name="Picture 3"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6866" y="3319009"/>
            <a:ext cx="4054929" cy="30411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314" y="5471368"/>
            <a:ext cx="2519066" cy="1119256"/>
          </a:xfrm>
          <a:prstGeom prst="rect">
            <a:avLst/>
          </a:prstGeom>
        </p:spPr>
      </p:pic>
    </p:spTree>
    <p:extLst>
      <p:ext uri="{BB962C8B-B14F-4D97-AF65-F5344CB8AC3E}">
        <p14:creationId xmlns:p14="http://schemas.microsoft.com/office/powerpoint/2010/main" val="35852927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24034</TotalTime>
  <Words>1418</Words>
  <Application>Microsoft Office PowerPoint</Application>
  <PresentationFormat>On-screen Show (4:3)</PresentationFormat>
  <Paragraphs>163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Welcome to the Workforce Innovation and Opportunity Act (WIOA) Orientation</vt:lpstr>
      <vt:lpstr>What is WIOA?</vt:lpstr>
      <vt:lpstr>What Are WIOA Workforce Services? </vt:lpstr>
      <vt:lpstr>Workforce Services Self Service Assistance for Everyone</vt:lpstr>
      <vt:lpstr>Basic Eligibility for WIOA services Applies to Everyone</vt:lpstr>
      <vt:lpstr>Eligibility</vt:lpstr>
      <vt:lpstr>WIOA is First About Getting a Job</vt:lpstr>
      <vt:lpstr>Is Training Right for You?</vt:lpstr>
      <vt:lpstr>Classroom Training</vt:lpstr>
      <vt:lpstr>Classroom Training – Save Time!!</vt:lpstr>
      <vt:lpstr>Earn While you Learn!</vt:lpstr>
      <vt:lpstr>What is the Plan?</vt:lpstr>
      <vt:lpstr>WIOA Customer Support Services</vt:lpstr>
      <vt:lpstr>WIOA Customer Responsibilities</vt:lpstr>
      <vt:lpstr>WIOA Customer Responsibilities (Cont.)</vt:lpstr>
      <vt:lpstr>What To Expect As You Approach Training Completion</vt:lpstr>
      <vt:lpstr>You Did It! Congratulations On Your New Job!</vt:lpstr>
      <vt:lpstr>Next Steps…</vt:lpstr>
      <vt:lpstr>Our Career Centers Are Located At:</vt:lpstr>
      <vt:lpstr>Thank YOU For Attending Today’s WIOA Orientation!!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CareerSource Broward Perspective</dc:title>
  <dc:creator>Ronald Moffett</dc:creator>
  <cp:lastModifiedBy>Kasia Kossak</cp:lastModifiedBy>
  <cp:revision>124</cp:revision>
  <cp:lastPrinted>2018-11-28T20:02:23Z</cp:lastPrinted>
  <dcterms:created xsi:type="dcterms:W3CDTF">2017-03-27T19:20:00Z</dcterms:created>
  <dcterms:modified xsi:type="dcterms:W3CDTF">2020-01-08T14:18:32Z</dcterms:modified>
</cp:coreProperties>
</file>